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7" r:id="rId2"/>
    <p:sldId id="264" r:id="rId3"/>
    <p:sldId id="372" r:id="rId4"/>
    <p:sldId id="316" r:id="rId5"/>
    <p:sldId id="340" r:id="rId6"/>
    <p:sldId id="373" r:id="rId7"/>
    <p:sldId id="342" r:id="rId8"/>
    <p:sldId id="368" r:id="rId9"/>
    <p:sldId id="344" r:id="rId10"/>
    <p:sldId id="343" r:id="rId11"/>
    <p:sldId id="367" r:id="rId12"/>
    <p:sldId id="345" r:id="rId13"/>
    <p:sldId id="374" r:id="rId14"/>
    <p:sldId id="376" r:id="rId15"/>
    <p:sldId id="369" r:id="rId16"/>
    <p:sldId id="351" r:id="rId17"/>
    <p:sldId id="355" r:id="rId18"/>
    <p:sldId id="375" r:id="rId19"/>
    <p:sldId id="364" r:id="rId20"/>
    <p:sldId id="378" r:id="rId21"/>
    <p:sldId id="3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9"/>
    <p:restoredTop sz="95741"/>
  </p:normalViewPr>
  <p:slideViewPr>
    <p:cSldViewPr snapToGrid="0">
      <p:cViewPr varScale="1">
        <p:scale>
          <a:sx n="105" d="100"/>
          <a:sy n="105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kolajanik/wykresy%20na%20obrone&#80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Accuracy</a:t>
            </a:r>
            <a:r>
              <a:rPr lang="pl-PL" baseline="0"/>
              <a:t> for all authors 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Nearest neighbor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Arkusz1!$A$2:$A$9</c:f>
              <c:strCache>
                <c:ptCount val="8"/>
                <c:pt idx="0">
                  <c:v>J. Kochanowski</c:v>
                </c:pt>
                <c:pt idx="1">
                  <c:v>K. K. Baczyński</c:v>
                </c:pt>
                <c:pt idx="2">
                  <c:v>Cz. Miłosz</c:v>
                </c:pt>
                <c:pt idx="3">
                  <c:v>Z. Herbert</c:v>
                </c:pt>
                <c:pt idx="4">
                  <c:v>W. Szymborska</c:v>
                </c:pt>
                <c:pt idx="5">
                  <c:v>H. Poświatowska</c:v>
                </c:pt>
                <c:pt idx="6">
                  <c:v>M. P. Jasnorzewska</c:v>
                </c:pt>
                <c:pt idx="7">
                  <c:v>E. Lipska</c:v>
                </c:pt>
              </c:strCache>
            </c:strRef>
          </c:cat>
          <c:val>
            <c:numRef>
              <c:f>Arkusz1!$B$2:$B$9</c:f>
              <c:numCache>
                <c:formatCode>General</c:formatCode>
                <c:ptCount val="8"/>
                <c:pt idx="0">
                  <c:v>95</c:v>
                </c:pt>
                <c:pt idx="1">
                  <c:v>94</c:v>
                </c:pt>
                <c:pt idx="2">
                  <c:v>61</c:v>
                </c:pt>
                <c:pt idx="3">
                  <c:v>83</c:v>
                </c:pt>
                <c:pt idx="4">
                  <c:v>65</c:v>
                </c:pt>
                <c:pt idx="5">
                  <c:v>33</c:v>
                </c:pt>
                <c:pt idx="6">
                  <c:v>31</c:v>
                </c:pt>
                <c:pt idx="7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94-BD46-970C-426935A51FF6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XGBoost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Arkusz1!$A$2:$A$9</c:f>
              <c:strCache>
                <c:ptCount val="8"/>
                <c:pt idx="0">
                  <c:v>J. Kochanowski</c:v>
                </c:pt>
                <c:pt idx="1">
                  <c:v>K. K. Baczyński</c:v>
                </c:pt>
                <c:pt idx="2">
                  <c:v>Cz. Miłosz</c:v>
                </c:pt>
                <c:pt idx="3">
                  <c:v>Z. Herbert</c:v>
                </c:pt>
                <c:pt idx="4">
                  <c:v>W. Szymborska</c:v>
                </c:pt>
                <c:pt idx="5">
                  <c:v>H. Poświatowska</c:v>
                </c:pt>
                <c:pt idx="6">
                  <c:v>M. P. Jasnorzewska</c:v>
                </c:pt>
                <c:pt idx="7">
                  <c:v>E. Lipska</c:v>
                </c:pt>
              </c:strCache>
            </c:strRef>
          </c:cat>
          <c:val>
            <c:numRef>
              <c:f>Arkusz1!$C$2:$C$9</c:f>
              <c:numCache>
                <c:formatCode>General</c:formatCode>
                <c:ptCount val="8"/>
                <c:pt idx="0">
                  <c:v>99</c:v>
                </c:pt>
                <c:pt idx="1">
                  <c:v>94</c:v>
                </c:pt>
                <c:pt idx="2">
                  <c:v>59</c:v>
                </c:pt>
                <c:pt idx="3">
                  <c:v>80</c:v>
                </c:pt>
                <c:pt idx="4">
                  <c:v>63</c:v>
                </c:pt>
                <c:pt idx="5">
                  <c:v>78</c:v>
                </c:pt>
                <c:pt idx="6">
                  <c:v>57</c:v>
                </c:pt>
                <c:pt idx="7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94-BD46-970C-426935A51FF6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Neural network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Arkusz1!$A$2:$A$9</c:f>
              <c:strCache>
                <c:ptCount val="8"/>
                <c:pt idx="0">
                  <c:v>J. Kochanowski</c:v>
                </c:pt>
                <c:pt idx="1">
                  <c:v>K. K. Baczyński</c:v>
                </c:pt>
                <c:pt idx="2">
                  <c:v>Cz. Miłosz</c:v>
                </c:pt>
                <c:pt idx="3">
                  <c:v>Z. Herbert</c:v>
                </c:pt>
                <c:pt idx="4">
                  <c:v>W. Szymborska</c:v>
                </c:pt>
                <c:pt idx="5">
                  <c:v>H. Poświatowska</c:v>
                </c:pt>
                <c:pt idx="6">
                  <c:v>M. P. Jasnorzewska</c:v>
                </c:pt>
                <c:pt idx="7">
                  <c:v>E. Lipska</c:v>
                </c:pt>
              </c:strCache>
            </c:strRef>
          </c:cat>
          <c:val>
            <c:numRef>
              <c:f>Arkusz1!$D$2:$D$9</c:f>
              <c:numCache>
                <c:formatCode>General</c:formatCode>
                <c:ptCount val="8"/>
                <c:pt idx="0">
                  <c:v>99</c:v>
                </c:pt>
                <c:pt idx="1">
                  <c:v>85</c:v>
                </c:pt>
                <c:pt idx="2">
                  <c:v>76</c:v>
                </c:pt>
                <c:pt idx="3">
                  <c:v>86</c:v>
                </c:pt>
                <c:pt idx="4">
                  <c:v>67</c:v>
                </c:pt>
                <c:pt idx="5">
                  <c:v>85</c:v>
                </c:pt>
                <c:pt idx="6">
                  <c:v>75</c:v>
                </c:pt>
                <c:pt idx="7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94-BD46-970C-426935A51FF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31062288"/>
        <c:axId val="1031064720"/>
      </c:barChart>
      <c:catAx>
        <c:axId val="103106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31064720"/>
        <c:crosses val="autoZero"/>
        <c:auto val="1"/>
        <c:lblAlgn val="ctr"/>
        <c:lblOffset val="100"/>
        <c:noMultiLvlLbl val="0"/>
      </c:catAx>
      <c:valAx>
        <c:axId val="1031064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3106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Accuracy</a:t>
            </a:r>
            <a:r>
              <a:rPr lang="pl-PL" baseline="0"/>
              <a:t> for male authors 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Arkusz1!$B$10</c:f>
              <c:strCache>
                <c:ptCount val="1"/>
                <c:pt idx="0">
                  <c:v>Nearest neighbor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Arkusz1!$A$11:$A$14</c:f>
              <c:strCache>
                <c:ptCount val="4"/>
                <c:pt idx="0">
                  <c:v>J. Kochanowski</c:v>
                </c:pt>
                <c:pt idx="1">
                  <c:v>K. K. Baczyński</c:v>
                </c:pt>
                <c:pt idx="2">
                  <c:v>Cz. Miłosz</c:v>
                </c:pt>
                <c:pt idx="3">
                  <c:v>Z. Herbert</c:v>
                </c:pt>
              </c:strCache>
            </c:strRef>
          </c:cat>
          <c:val>
            <c:numRef>
              <c:f>Arkusz1!$B$11:$B$14</c:f>
              <c:numCache>
                <c:formatCode>General</c:formatCode>
                <c:ptCount val="4"/>
                <c:pt idx="0">
                  <c:v>91</c:v>
                </c:pt>
                <c:pt idx="1">
                  <c:v>98</c:v>
                </c:pt>
                <c:pt idx="2">
                  <c:v>80</c:v>
                </c:pt>
                <c:pt idx="3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40-0040-9A91-14253C02D2BC}"/>
            </c:ext>
          </c:extLst>
        </c:ser>
        <c:ser>
          <c:idx val="1"/>
          <c:order val="1"/>
          <c:tx>
            <c:strRef>
              <c:f>Arkusz1!$C$10</c:f>
              <c:strCache>
                <c:ptCount val="1"/>
                <c:pt idx="0">
                  <c:v>XGBoost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Arkusz1!$A$11:$A$14</c:f>
              <c:strCache>
                <c:ptCount val="4"/>
                <c:pt idx="0">
                  <c:v>J. Kochanowski</c:v>
                </c:pt>
                <c:pt idx="1">
                  <c:v>K. K. Baczyński</c:v>
                </c:pt>
                <c:pt idx="2">
                  <c:v>Cz. Miłosz</c:v>
                </c:pt>
                <c:pt idx="3">
                  <c:v>Z. Herbert</c:v>
                </c:pt>
              </c:strCache>
            </c:strRef>
          </c:cat>
          <c:val>
            <c:numRef>
              <c:f>Arkusz1!$C$11:$C$14</c:f>
              <c:numCache>
                <c:formatCode>General</c:formatCode>
                <c:ptCount val="4"/>
                <c:pt idx="0">
                  <c:v>95</c:v>
                </c:pt>
                <c:pt idx="1">
                  <c:v>87</c:v>
                </c:pt>
                <c:pt idx="2">
                  <c:v>87</c:v>
                </c:pt>
                <c:pt idx="3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40-0040-9A91-14253C02D2BC}"/>
            </c:ext>
          </c:extLst>
        </c:ser>
        <c:ser>
          <c:idx val="2"/>
          <c:order val="2"/>
          <c:tx>
            <c:strRef>
              <c:f>Arkusz1!$D$10</c:f>
              <c:strCache>
                <c:ptCount val="1"/>
                <c:pt idx="0">
                  <c:v>Neural network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Arkusz1!$A$11:$A$14</c:f>
              <c:strCache>
                <c:ptCount val="4"/>
                <c:pt idx="0">
                  <c:v>J. Kochanowski</c:v>
                </c:pt>
                <c:pt idx="1">
                  <c:v>K. K. Baczyński</c:v>
                </c:pt>
                <c:pt idx="2">
                  <c:v>Cz. Miłosz</c:v>
                </c:pt>
                <c:pt idx="3">
                  <c:v>Z. Herbert</c:v>
                </c:pt>
              </c:strCache>
            </c:strRef>
          </c:cat>
          <c:val>
            <c:numRef>
              <c:f>Arkusz1!$D$11:$D$14</c:f>
              <c:numCache>
                <c:formatCode>General</c:formatCode>
                <c:ptCount val="4"/>
                <c:pt idx="0">
                  <c:v>99</c:v>
                </c:pt>
                <c:pt idx="1">
                  <c:v>100</c:v>
                </c:pt>
                <c:pt idx="2">
                  <c:v>92</c:v>
                </c:pt>
                <c:pt idx="3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40-0040-9A91-14253C02D2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32499344"/>
        <c:axId val="1032502192"/>
      </c:barChart>
      <c:catAx>
        <c:axId val="103249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32502192"/>
        <c:crosses val="autoZero"/>
        <c:auto val="1"/>
        <c:lblAlgn val="ctr"/>
        <c:lblOffset val="100"/>
        <c:noMultiLvlLbl val="0"/>
      </c:catAx>
      <c:valAx>
        <c:axId val="103250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3249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Accuracy for female authors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Arkusz1!$B$15</c:f>
              <c:strCache>
                <c:ptCount val="1"/>
                <c:pt idx="0">
                  <c:v>Nearest neighbor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Arkusz1!$A$16:$A$19</c:f>
              <c:strCache>
                <c:ptCount val="4"/>
                <c:pt idx="0">
                  <c:v>W. Szymborska</c:v>
                </c:pt>
                <c:pt idx="1">
                  <c:v>H. Poświatowska</c:v>
                </c:pt>
                <c:pt idx="2">
                  <c:v>M. P. Jasnorzewska</c:v>
                </c:pt>
                <c:pt idx="3">
                  <c:v>E. Lipska</c:v>
                </c:pt>
              </c:strCache>
            </c:strRef>
          </c:cat>
          <c:val>
            <c:numRef>
              <c:f>Arkusz1!$B$16:$B$19</c:f>
              <c:numCache>
                <c:formatCode>General</c:formatCode>
                <c:ptCount val="4"/>
                <c:pt idx="0">
                  <c:v>79</c:v>
                </c:pt>
                <c:pt idx="1">
                  <c:v>65</c:v>
                </c:pt>
                <c:pt idx="2">
                  <c:v>54</c:v>
                </c:pt>
                <c:pt idx="3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8F-3B41-8C0E-F7507DF6035C}"/>
            </c:ext>
          </c:extLst>
        </c:ser>
        <c:ser>
          <c:idx val="1"/>
          <c:order val="1"/>
          <c:tx>
            <c:strRef>
              <c:f>Arkusz1!$C$15</c:f>
              <c:strCache>
                <c:ptCount val="1"/>
                <c:pt idx="0">
                  <c:v>XGBoost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Arkusz1!$A$16:$A$19</c:f>
              <c:strCache>
                <c:ptCount val="4"/>
                <c:pt idx="0">
                  <c:v>W. Szymborska</c:v>
                </c:pt>
                <c:pt idx="1">
                  <c:v>H. Poświatowska</c:v>
                </c:pt>
                <c:pt idx="2">
                  <c:v>M. P. Jasnorzewska</c:v>
                </c:pt>
                <c:pt idx="3">
                  <c:v>E. Lipska</c:v>
                </c:pt>
              </c:strCache>
            </c:strRef>
          </c:cat>
          <c:val>
            <c:numRef>
              <c:f>Arkusz1!$C$16:$C$19</c:f>
              <c:numCache>
                <c:formatCode>General</c:formatCode>
                <c:ptCount val="4"/>
                <c:pt idx="0">
                  <c:v>70</c:v>
                </c:pt>
                <c:pt idx="1">
                  <c:v>82</c:v>
                </c:pt>
                <c:pt idx="2">
                  <c:v>73</c:v>
                </c:pt>
                <c:pt idx="3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8F-3B41-8C0E-F7507DF6035C}"/>
            </c:ext>
          </c:extLst>
        </c:ser>
        <c:ser>
          <c:idx val="2"/>
          <c:order val="2"/>
          <c:tx>
            <c:strRef>
              <c:f>Arkusz1!$D$15</c:f>
              <c:strCache>
                <c:ptCount val="1"/>
                <c:pt idx="0">
                  <c:v>Neural network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Arkusz1!$A$16:$A$19</c:f>
              <c:strCache>
                <c:ptCount val="4"/>
                <c:pt idx="0">
                  <c:v>W. Szymborska</c:v>
                </c:pt>
                <c:pt idx="1">
                  <c:v>H. Poświatowska</c:v>
                </c:pt>
                <c:pt idx="2">
                  <c:v>M. P. Jasnorzewska</c:v>
                </c:pt>
                <c:pt idx="3">
                  <c:v>E. Lipska</c:v>
                </c:pt>
              </c:strCache>
            </c:strRef>
          </c:cat>
          <c:val>
            <c:numRef>
              <c:f>Arkusz1!$D$16:$D$19</c:f>
              <c:numCache>
                <c:formatCode>General</c:formatCode>
                <c:ptCount val="4"/>
                <c:pt idx="0">
                  <c:v>87</c:v>
                </c:pt>
                <c:pt idx="1">
                  <c:v>90</c:v>
                </c:pt>
                <c:pt idx="2">
                  <c:v>89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8F-3B41-8C0E-F7507DF603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31311488"/>
        <c:axId val="1031313216"/>
      </c:barChart>
      <c:catAx>
        <c:axId val="103131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31313216"/>
        <c:crosses val="autoZero"/>
        <c:auto val="1"/>
        <c:lblAlgn val="ctr"/>
        <c:lblOffset val="100"/>
        <c:noMultiLvlLbl val="0"/>
      </c:catAx>
      <c:valAx>
        <c:axId val="103131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31311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Comparison accuracy for classifiers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Arkusz1!$A$30</c:f>
              <c:strCache>
                <c:ptCount val="1"/>
                <c:pt idx="0">
                  <c:v>Nearest neighbor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Arkusz1!$B$29:$D$29</c:f>
              <c:strCache>
                <c:ptCount val="3"/>
                <c:pt idx="0">
                  <c:v>All authors</c:v>
                </c:pt>
                <c:pt idx="1">
                  <c:v>Female authors</c:v>
                </c:pt>
                <c:pt idx="2">
                  <c:v>Male authors</c:v>
                </c:pt>
              </c:strCache>
            </c:strRef>
          </c:cat>
          <c:val>
            <c:numRef>
              <c:f>Arkusz1!$B$30:$D$30</c:f>
              <c:numCache>
                <c:formatCode>General</c:formatCode>
                <c:ptCount val="3"/>
                <c:pt idx="0">
                  <c:v>62</c:v>
                </c:pt>
                <c:pt idx="1">
                  <c:v>61</c:v>
                </c:pt>
                <c:pt idx="2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8-684C-80DE-2FAD7988EAF5}"/>
            </c:ext>
          </c:extLst>
        </c:ser>
        <c:ser>
          <c:idx val="1"/>
          <c:order val="1"/>
          <c:tx>
            <c:strRef>
              <c:f>Arkusz1!$A$31</c:f>
              <c:strCache>
                <c:ptCount val="1"/>
                <c:pt idx="0">
                  <c:v>XGBoost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Arkusz1!$B$29:$D$29</c:f>
              <c:strCache>
                <c:ptCount val="3"/>
                <c:pt idx="0">
                  <c:v>All authors</c:v>
                </c:pt>
                <c:pt idx="1">
                  <c:v>Female authors</c:v>
                </c:pt>
                <c:pt idx="2">
                  <c:v>Male authors</c:v>
                </c:pt>
              </c:strCache>
            </c:strRef>
          </c:cat>
          <c:val>
            <c:numRef>
              <c:f>Arkusz1!$B$31:$D$31</c:f>
              <c:numCache>
                <c:formatCode>General</c:formatCode>
                <c:ptCount val="3"/>
                <c:pt idx="0">
                  <c:v>73</c:v>
                </c:pt>
                <c:pt idx="1">
                  <c:v>73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F8-684C-80DE-2FAD7988EAF5}"/>
            </c:ext>
          </c:extLst>
        </c:ser>
        <c:ser>
          <c:idx val="2"/>
          <c:order val="2"/>
          <c:tx>
            <c:strRef>
              <c:f>Arkusz1!$A$32</c:f>
              <c:strCache>
                <c:ptCount val="1"/>
                <c:pt idx="0">
                  <c:v>Neural network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Arkusz1!$B$29:$D$29</c:f>
              <c:strCache>
                <c:ptCount val="3"/>
                <c:pt idx="0">
                  <c:v>All authors</c:v>
                </c:pt>
                <c:pt idx="1">
                  <c:v>Female authors</c:v>
                </c:pt>
                <c:pt idx="2">
                  <c:v>Male authors</c:v>
                </c:pt>
              </c:strCache>
            </c:strRef>
          </c:cat>
          <c:val>
            <c:numRef>
              <c:f>Arkusz1!$B$32:$D$32</c:f>
              <c:numCache>
                <c:formatCode>General</c:formatCode>
                <c:ptCount val="3"/>
                <c:pt idx="0">
                  <c:v>81</c:v>
                </c:pt>
                <c:pt idx="1">
                  <c:v>87</c:v>
                </c:pt>
                <c:pt idx="2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F8-684C-80DE-2FAD7988EA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8046832"/>
        <c:axId val="495246544"/>
      </c:barChart>
      <c:catAx>
        <c:axId val="1880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495246544"/>
        <c:crosses val="autoZero"/>
        <c:auto val="1"/>
        <c:lblAlgn val="ctr"/>
        <c:lblOffset val="100"/>
        <c:noMultiLvlLbl val="0"/>
      </c:catAx>
      <c:valAx>
        <c:axId val="49524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804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6AF67-020B-BD48-B6F4-9F227A85DF61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B6D2A81C-1A6B-CE47-AF9B-0A9670677A43}">
      <dgm:prSet phldrT="[Tekst]"/>
      <dgm:spPr>
        <a:solidFill>
          <a:srgbClr val="002060"/>
        </a:solidFill>
      </dgm:spPr>
      <dgm:t>
        <a:bodyPr/>
        <a:lstStyle/>
        <a:p>
          <a:r>
            <a:rPr lang="en-GB" noProof="0" dirty="0" err="1"/>
            <a:t>poem</a:t>
          </a:r>
          <a:r>
            <a:rPr lang="en-GB" baseline="-25000" noProof="0" dirty="0" err="1"/>
            <a:t>i</a:t>
          </a:r>
          <a:endParaRPr lang="en-GB" noProof="0" dirty="0"/>
        </a:p>
      </dgm:t>
    </dgm:pt>
    <dgm:pt modelId="{1181EFF8-ADEF-8749-AFD2-FCE5A1BC8427}" type="parTrans" cxnId="{2DD6DACC-814E-854C-B911-7828761F0A27}">
      <dgm:prSet/>
      <dgm:spPr/>
      <dgm:t>
        <a:bodyPr/>
        <a:lstStyle/>
        <a:p>
          <a:endParaRPr lang="pl-PL"/>
        </a:p>
      </dgm:t>
    </dgm:pt>
    <dgm:pt modelId="{B25B60CE-D553-BE48-A7A5-1748B63459AC}" type="sibTrans" cxnId="{2DD6DACC-814E-854C-B911-7828761F0A27}">
      <dgm:prSet/>
      <dgm:spPr/>
      <dgm:t>
        <a:bodyPr/>
        <a:lstStyle/>
        <a:p>
          <a:endParaRPr lang="pl-PL"/>
        </a:p>
      </dgm:t>
    </dgm:pt>
    <dgm:pt modelId="{24EEDF36-D38D-4B4C-B93D-1963C3B93DA8}">
      <dgm:prSet/>
      <dgm:spPr>
        <a:solidFill>
          <a:srgbClr val="54ACFF">
            <a:alpha val="89804"/>
          </a:srgbClr>
        </a:solidFill>
      </dgm:spPr>
      <dgm:t>
        <a:bodyPr/>
        <a:lstStyle/>
        <a:p>
          <a:r>
            <a:rPr lang="pl-PL" dirty="0"/>
            <a:t>[„</a:t>
          </a:r>
          <a:r>
            <a:rPr lang="pl-PL" dirty="0" err="1"/>
            <a:t>text</a:t>
          </a:r>
          <a:r>
            <a:rPr lang="pl-PL" dirty="0"/>
            <a:t>”]</a:t>
          </a:r>
          <a:r>
            <a:rPr lang="pl-PL" baseline="-25000" dirty="0"/>
            <a:t>i</a:t>
          </a:r>
          <a:endParaRPr lang="pl-PL" dirty="0"/>
        </a:p>
      </dgm:t>
    </dgm:pt>
    <dgm:pt modelId="{475FBF70-0DF5-D34D-BF29-7CF0A4C71DDC}" type="parTrans" cxnId="{25DE256A-AC63-3446-86B9-4040548BDE88}">
      <dgm:prSet/>
      <dgm:spPr/>
      <dgm:t>
        <a:bodyPr/>
        <a:lstStyle/>
        <a:p>
          <a:endParaRPr lang="pl-PL"/>
        </a:p>
      </dgm:t>
    </dgm:pt>
    <dgm:pt modelId="{153AADB1-235B-5F4E-807C-02CEC2F804C7}" type="sibTrans" cxnId="{25DE256A-AC63-3446-86B9-4040548BDE88}">
      <dgm:prSet/>
      <dgm:spPr/>
      <dgm:t>
        <a:bodyPr/>
        <a:lstStyle/>
        <a:p>
          <a:endParaRPr lang="pl-PL"/>
        </a:p>
      </dgm:t>
    </dgm:pt>
    <dgm:pt modelId="{CFDF785B-7E26-0945-B86B-040385F5319B}">
      <dgm:prSet/>
      <dgm:spPr>
        <a:solidFill>
          <a:srgbClr val="54ACFF">
            <a:alpha val="89804"/>
          </a:srgbClr>
        </a:solidFill>
      </dgm:spPr>
      <dgm:t>
        <a:bodyPr/>
        <a:lstStyle/>
        <a:p>
          <a:r>
            <a:rPr lang="pl-PL" dirty="0" err="1"/>
            <a:t>label</a:t>
          </a:r>
          <a:r>
            <a:rPr lang="pl-PL" baseline="-25000" dirty="0" err="1"/>
            <a:t>i</a:t>
          </a:r>
          <a:endParaRPr lang="pl-PL" dirty="0"/>
        </a:p>
      </dgm:t>
    </dgm:pt>
    <dgm:pt modelId="{A53B3775-EBF5-124E-83E1-A0E81E800441}" type="parTrans" cxnId="{64F42B8B-FD58-DB40-BDCF-106D7E7334A5}">
      <dgm:prSet/>
      <dgm:spPr/>
      <dgm:t>
        <a:bodyPr/>
        <a:lstStyle/>
        <a:p>
          <a:endParaRPr lang="pl-PL"/>
        </a:p>
      </dgm:t>
    </dgm:pt>
    <dgm:pt modelId="{63100B23-2A74-6D4B-BB6C-BF7B41A9E620}" type="sibTrans" cxnId="{64F42B8B-FD58-DB40-BDCF-106D7E7334A5}">
      <dgm:prSet/>
      <dgm:spPr/>
      <dgm:t>
        <a:bodyPr/>
        <a:lstStyle/>
        <a:p>
          <a:endParaRPr lang="pl-PL"/>
        </a:p>
      </dgm:t>
    </dgm:pt>
    <dgm:pt modelId="{31AC73C2-15B7-5841-A4CF-7455B49C5305}" type="pres">
      <dgm:prSet presAssocID="{EB46AF67-020B-BD48-B6F4-9F227A85DF61}" presName="Name0" presStyleCnt="0">
        <dgm:presLayoutVars>
          <dgm:dir/>
          <dgm:animLvl val="lvl"/>
          <dgm:resizeHandles/>
        </dgm:presLayoutVars>
      </dgm:prSet>
      <dgm:spPr/>
    </dgm:pt>
    <dgm:pt modelId="{BD5BB7AF-9090-8E4F-882E-7150466CDECA}" type="pres">
      <dgm:prSet presAssocID="{B6D2A81C-1A6B-CE47-AF9B-0A9670677A43}" presName="linNode" presStyleCnt="0"/>
      <dgm:spPr/>
    </dgm:pt>
    <dgm:pt modelId="{F7FDE17A-D9FB-BC4E-A93A-17F57A069F7C}" type="pres">
      <dgm:prSet presAssocID="{B6D2A81C-1A6B-CE47-AF9B-0A9670677A43}" presName="parentShp" presStyleLbl="node1" presStyleIdx="0" presStyleCnt="1" custLinFactNeighborY="1629">
        <dgm:presLayoutVars>
          <dgm:bulletEnabled val="1"/>
        </dgm:presLayoutVars>
      </dgm:prSet>
      <dgm:spPr/>
    </dgm:pt>
    <dgm:pt modelId="{CE7E16AA-1232-CD48-9742-F421E61CC630}" type="pres">
      <dgm:prSet presAssocID="{B6D2A81C-1A6B-CE47-AF9B-0A9670677A43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48AD2609-57C1-8748-9345-B00D6F1E3C60}" type="presOf" srcId="{24EEDF36-D38D-4B4C-B93D-1963C3B93DA8}" destId="{CE7E16AA-1232-CD48-9742-F421E61CC630}" srcOrd="0" destOrd="0" presId="urn:microsoft.com/office/officeart/2005/8/layout/vList6"/>
    <dgm:cxn modelId="{25DE256A-AC63-3446-86B9-4040548BDE88}" srcId="{B6D2A81C-1A6B-CE47-AF9B-0A9670677A43}" destId="{24EEDF36-D38D-4B4C-B93D-1963C3B93DA8}" srcOrd="0" destOrd="0" parTransId="{475FBF70-0DF5-D34D-BF29-7CF0A4C71DDC}" sibTransId="{153AADB1-235B-5F4E-807C-02CEC2F804C7}"/>
    <dgm:cxn modelId="{7B7B6771-C210-9C47-A41A-80FC4D934FEC}" type="presOf" srcId="{EB46AF67-020B-BD48-B6F4-9F227A85DF61}" destId="{31AC73C2-15B7-5841-A4CF-7455B49C5305}" srcOrd="0" destOrd="0" presId="urn:microsoft.com/office/officeart/2005/8/layout/vList6"/>
    <dgm:cxn modelId="{64F42B8B-FD58-DB40-BDCF-106D7E7334A5}" srcId="{B6D2A81C-1A6B-CE47-AF9B-0A9670677A43}" destId="{CFDF785B-7E26-0945-B86B-040385F5319B}" srcOrd="1" destOrd="0" parTransId="{A53B3775-EBF5-124E-83E1-A0E81E800441}" sibTransId="{63100B23-2A74-6D4B-BB6C-BF7B41A9E620}"/>
    <dgm:cxn modelId="{3E0017AF-4AD7-FA43-9476-1AC6D660B830}" type="presOf" srcId="{B6D2A81C-1A6B-CE47-AF9B-0A9670677A43}" destId="{F7FDE17A-D9FB-BC4E-A93A-17F57A069F7C}" srcOrd="0" destOrd="0" presId="urn:microsoft.com/office/officeart/2005/8/layout/vList6"/>
    <dgm:cxn modelId="{2DD6DACC-814E-854C-B911-7828761F0A27}" srcId="{EB46AF67-020B-BD48-B6F4-9F227A85DF61}" destId="{B6D2A81C-1A6B-CE47-AF9B-0A9670677A43}" srcOrd="0" destOrd="0" parTransId="{1181EFF8-ADEF-8749-AFD2-FCE5A1BC8427}" sibTransId="{B25B60CE-D553-BE48-A7A5-1748B63459AC}"/>
    <dgm:cxn modelId="{698489D4-2CA5-684B-AB16-B09E7B67095A}" type="presOf" srcId="{CFDF785B-7E26-0945-B86B-040385F5319B}" destId="{CE7E16AA-1232-CD48-9742-F421E61CC630}" srcOrd="0" destOrd="1" presId="urn:microsoft.com/office/officeart/2005/8/layout/vList6"/>
    <dgm:cxn modelId="{F22C7EDA-F519-1742-B65B-BF62344DDB12}" type="presParOf" srcId="{31AC73C2-15B7-5841-A4CF-7455B49C5305}" destId="{BD5BB7AF-9090-8E4F-882E-7150466CDECA}" srcOrd="0" destOrd="0" presId="urn:microsoft.com/office/officeart/2005/8/layout/vList6"/>
    <dgm:cxn modelId="{748E84C9-33E8-6C44-B6F7-086A95476DC3}" type="presParOf" srcId="{BD5BB7AF-9090-8E4F-882E-7150466CDECA}" destId="{F7FDE17A-D9FB-BC4E-A93A-17F57A069F7C}" srcOrd="0" destOrd="0" presId="urn:microsoft.com/office/officeart/2005/8/layout/vList6"/>
    <dgm:cxn modelId="{4B874F92-2D17-9040-B271-573C2B8800F2}" type="presParOf" srcId="{BD5BB7AF-9090-8E4F-882E-7150466CDECA}" destId="{CE7E16AA-1232-CD48-9742-F421E61CC63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F62F24-4DDA-1146-B5D2-92E67B3C73B4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89D6D593-8FB9-A444-A28E-C64644184213}">
      <dgm:prSet phldrT="[Tekst]"/>
      <dgm:spPr>
        <a:solidFill>
          <a:srgbClr val="002060"/>
        </a:solidFill>
      </dgm:spPr>
      <dgm:t>
        <a:bodyPr/>
        <a:lstStyle/>
        <a:p>
          <a:r>
            <a:rPr lang="pl-PL" dirty="0" err="1"/>
            <a:t>herBERT</a:t>
          </a:r>
          <a:endParaRPr lang="pl-PL" dirty="0"/>
        </a:p>
      </dgm:t>
    </dgm:pt>
    <dgm:pt modelId="{9E2678DF-B86B-844D-BA71-8258700EE134}" type="parTrans" cxnId="{2EC49D2E-EFCD-0840-B5AF-F0028F92ED8E}">
      <dgm:prSet/>
      <dgm:spPr/>
      <dgm:t>
        <a:bodyPr/>
        <a:lstStyle/>
        <a:p>
          <a:endParaRPr lang="pl-PL"/>
        </a:p>
      </dgm:t>
    </dgm:pt>
    <dgm:pt modelId="{83619343-5D81-ED4F-9C4E-00D79CDFC7A6}" type="sibTrans" cxnId="{2EC49D2E-EFCD-0840-B5AF-F0028F92ED8E}">
      <dgm:prSet/>
      <dgm:spPr/>
      <dgm:t>
        <a:bodyPr/>
        <a:lstStyle/>
        <a:p>
          <a:endParaRPr lang="pl-PL"/>
        </a:p>
      </dgm:t>
    </dgm:pt>
    <dgm:pt modelId="{9C067ED6-F5CE-6F42-97B5-3632C3C03E97}">
      <dgm:prSet/>
      <dgm:spPr/>
      <dgm:t>
        <a:bodyPr/>
        <a:lstStyle/>
        <a:p>
          <a:endParaRPr lang="pl-PL"/>
        </a:p>
      </dgm:t>
    </dgm:pt>
    <dgm:pt modelId="{6045B14E-D422-3448-8330-38E0416AE001}" type="parTrans" cxnId="{58167029-5F6D-8242-BEAF-D8C28788896D}">
      <dgm:prSet/>
      <dgm:spPr/>
      <dgm:t>
        <a:bodyPr/>
        <a:lstStyle/>
        <a:p>
          <a:endParaRPr lang="pl-PL"/>
        </a:p>
      </dgm:t>
    </dgm:pt>
    <dgm:pt modelId="{7F550ACA-6AE5-7B4F-A9C4-DF989F373D9B}" type="sibTrans" cxnId="{58167029-5F6D-8242-BEAF-D8C28788896D}">
      <dgm:prSet/>
      <dgm:spPr/>
      <dgm:t>
        <a:bodyPr/>
        <a:lstStyle/>
        <a:p>
          <a:endParaRPr lang="pl-PL"/>
        </a:p>
      </dgm:t>
    </dgm:pt>
    <dgm:pt modelId="{9C0BEE5E-0517-DA44-BEDB-F1E01D0942C3}" type="pres">
      <dgm:prSet presAssocID="{DDF62F24-4DDA-1146-B5D2-92E67B3C73B4}" presName="Name0" presStyleCnt="0">
        <dgm:presLayoutVars>
          <dgm:chMax val="4"/>
          <dgm:resizeHandles val="exact"/>
        </dgm:presLayoutVars>
      </dgm:prSet>
      <dgm:spPr/>
    </dgm:pt>
    <dgm:pt modelId="{764D3BB2-E020-A142-9033-2F26A76DB180}" type="pres">
      <dgm:prSet presAssocID="{DDF62F24-4DDA-1146-B5D2-92E67B3C73B4}" presName="ellipse" presStyleLbl="trBgShp" presStyleIdx="0" presStyleCnt="1"/>
      <dgm:spPr/>
    </dgm:pt>
    <dgm:pt modelId="{C01F1D3A-7BB6-5C44-AD63-D129798DE817}" type="pres">
      <dgm:prSet presAssocID="{DDF62F24-4DDA-1146-B5D2-92E67B3C73B4}" presName="arrow1" presStyleLbl="fgShp" presStyleIdx="0" presStyleCnt="1"/>
      <dgm:spPr>
        <a:solidFill>
          <a:srgbClr val="54ACFF"/>
        </a:solidFill>
      </dgm:spPr>
    </dgm:pt>
    <dgm:pt modelId="{421372A7-0EB8-3043-A446-1A470F84B784}" type="pres">
      <dgm:prSet presAssocID="{DDF62F24-4DDA-1146-B5D2-92E67B3C73B4}" presName="rectangle" presStyleLbl="revTx" presStyleIdx="0" presStyleCnt="1">
        <dgm:presLayoutVars>
          <dgm:bulletEnabled val="1"/>
        </dgm:presLayoutVars>
      </dgm:prSet>
      <dgm:spPr/>
    </dgm:pt>
    <dgm:pt modelId="{C9EA3751-D11A-0D42-9B79-F38DA2BEA75E}" type="pres">
      <dgm:prSet presAssocID="{9C067ED6-F5CE-6F42-97B5-3632C3C03E97}" presName="item1" presStyleLbl="node1" presStyleIdx="0" presStyleCnt="1" custLinFactNeighborX="14286" custLinFactNeighborY="1282">
        <dgm:presLayoutVars>
          <dgm:bulletEnabled val="1"/>
        </dgm:presLayoutVars>
      </dgm:prSet>
      <dgm:spPr/>
    </dgm:pt>
    <dgm:pt modelId="{3E3AC237-512C-E943-8D98-48F69ABB9387}" type="pres">
      <dgm:prSet presAssocID="{DDF62F24-4DDA-1146-B5D2-92E67B3C73B4}" presName="funnel" presStyleLbl="trAlignAcc1" presStyleIdx="0" presStyleCnt="1"/>
      <dgm:spPr>
        <a:solidFill>
          <a:srgbClr val="B0D4FF">
            <a:alpha val="40000"/>
          </a:srgbClr>
        </a:solidFill>
      </dgm:spPr>
    </dgm:pt>
  </dgm:ptLst>
  <dgm:cxnLst>
    <dgm:cxn modelId="{40BE7D10-277F-3049-8141-1A5B45CFB366}" type="presOf" srcId="{89D6D593-8FB9-A444-A28E-C64644184213}" destId="{C9EA3751-D11A-0D42-9B79-F38DA2BEA75E}" srcOrd="0" destOrd="0" presId="urn:microsoft.com/office/officeart/2005/8/layout/funnel1"/>
    <dgm:cxn modelId="{58167029-5F6D-8242-BEAF-D8C28788896D}" srcId="{DDF62F24-4DDA-1146-B5D2-92E67B3C73B4}" destId="{9C067ED6-F5CE-6F42-97B5-3632C3C03E97}" srcOrd="1" destOrd="0" parTransId="{6045B14E-D422-3448-8330-38E0416AE001}" sibTransId="{7F550ACA-6AE5-7B4F-A9C4-DF989F373D9B}"/>
    <dgm:cxn modelId="{2EC49D2E-EFCD-0840-B5AF-F0028F92ED8E}" srcId="{DDF62F24-4DDA-1146-B5D2-92E67B3C73B4}" destId="{89D6D593-8FB9-A444-A28E-C64644184213}" srcOrd="0" destOrd="0" parTransId="{9E2678DF-B86B-844D-BA71-8258700EE134}" sibTransId="{83619343-5D81-ED4F-9C4E-00D79CDFC7A6}"/>
    <dgm:cxn modelId="{65F0B5AF-D87C-AB4F-BDEE-28B6BAC4EE8E}" type="presOf" srcId="{9C067ED6-F5CE-6F42-97B5-3632C3C03E97}" destId="{421372A7-0EB8-3043-A446-1A470F84B784}" srcOrd="0" destOrd="0" presId="urn:microsoft.com/office/officeart/2005/8/layout/funnel1"/>
    <dgm:cxn modelId="{C4DB32C4-9417-F34F-858C-32706BCA1FE1}" type="presOf" srcId="{DDF62F24-4DDA-1146-B5D2-92E67B3C73B4}" destId="{9C0BEE5E-0517-DA44-BEDB-F1E01D0942C3}" srcOrd="0" destOrd="0" presId="urn:microsoft.com/office/officeart/2005/8/layout/funnel1"/>
    <dgm:cxn modelId="{714EE486-DB2F-044F-A5D9-CBABAD713E11}" type="presParOf" srcId="{9C0BEE5E-0517-DA44-BEDB-F1E01D0942C3}" destId="{764D3BB2-E020-A142-9033-2F26A76DB180}" srcOrd="0" destOrd="0" presId="urn:microsoft.com/office/officeart/2005/8/layout/funnel1"/>
    <dgm:cxn modelId="{C357320B-46CB-5E4E-B72D-47846DAABDEB}" type="presParOf" srcId="{9C0BEE5E-0517-DA44-BEDB-F1E01D0942C3}" destId="{C01F1D3A-7BB6-5C44-AD63-D129798DE817}" srcOrd="1" destOrd="0" presId="urn:microsoft.com/office/officeart/2005/8/layout/funnel1"/>
    <dgm:cxn modelId="{79E8002E-E298-2D49-B873-13047ECBD68C}" type="presParOf" srcId="{9C0BEE5E-0517-DA44-BEDB-F1E01D0942C3}" destId="{421372A7-0EB8-3043-A446-1A470F84B784}" srcOrd="2" destOrd="0" presId="urn:microsoft.com/office/officeart/2005/8/layout/funnel1"/>
    <dgm:cxn modelId="{21E476F6-0674-3748-8CF1-B3E8DF27FE8E}" type="presParOf" srcId="{9C0BEE5E-0517-DA44-BEDB-F1E01D0942C3}" destId="{C9EA3751-D11A-0D42-9B79-F38DA2BEA75E}" srcOrd="3" destOrd="0" presId="urn:microsoft.com/office/officeart/2005/8/layout/funnel1"/>
    <dgm:cxn modelId="{CD8173A3-83F3-3944-9912-9F6A6068CEB6}" type="presParOf" srcId="{9C0BEE5E-0517-DA44-BEDB-F1E01D0942C3}" destId="{3E3AC237-512C-E943-8D98-48F69ABB9387}" srcOrd="4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E16AA-1232-CD48-9742-F421E61CC630}">
      <dsp:nvSpPr>
        <dsp:cNvPr id="0" name=""/>
        <dsp:cNvSpPr/>
      </dsp:nvSpPr>
      <dsp:spPr>
        <a:xfrm>
          <a:off x="671884" y="0"/>
          <a:ext cx="1007827" cy="610307"/>
        </a:xfrm>
        <a:prstGeom prst="rightArrow">
          <a:avLst>
            <a:gd name="adj1" fmla="val 75000"/>
            <a:gd name="adj2" fmla="val 50000"/>
          </a:avLst>
        </a:prstGeom>
        <a:solidFill>
          <a:srgbClr val="54A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/>
            <a:t>[„</a:t>
          </a:r>
          <a:r>
            <a:rPr lang="pl-PL" sz="1400" kern="1200" dirty="0" err="1"/>
            <a:t>text</a:t>
          </a:r>
          <a:r>
            <a:rPr lang="pl-PL" sz="1400" kern="1200" dirty="0"/>
            <a:t>”]</a:t>
          </a:r>
          <a:r>
            <a:rPr lang="pl-PL" sz="1400" kern="1200" baseline="-25000" dirty="0"/>
            <a:t>i</a:t>
          </a:r>
          <a:endParaRPr lang="pl-P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kern="1200" dirty="0" err="1"/>
            <a:t>label</a:t>
          </a:r>
          <a:r>
            <a:rPr lang="pl-PL" sz="1400" kern="1200" baseline="-25000" dirty="0" err="1"/>
            <a:t>i</a:t>
          </a:r>
          <a:endParaRPr lang="pl-PL" sz="1400" kern="1200" dirty="0"/>
        </a:p>
      </dsp:txBody>
      <dsp:txXfrm>
        <a:off x="671884" y="76288"/>
        <a:ext cx="778962" cy="457731"/>
      </dsp:txXfrm>
    </dsp:sp>
    <dsp:sp modelId="{F7FDE17A-D9FB-BC4E-A93A-17F57A069F7C}">
      <dsp:nvSpPr>
        <dsp:cNvPr id="0" name=""/>
        <dsp:cNvSpPr/>
      </dsp:nvSpPr>
      <dsp:spPr>
        <a:xfrm>
          <a:off x="0" y="0"/>
          <a:ext cx="671884" cy="610307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 err="1"/>
            <a:t>poem</a:t>
          </a:r>
          <a:r>
            <a:rPr lang="en-GB" sz="1500" kern="1200" baseline="-25000" noProof="0" dirty="0" err="1"/>
            <a:t>i</a:t>
          </a:r>
          <a:endParaRPr lang="en-GB" sz="1500" kern="1200" noProof="0" dirty="0"/>
        </a:p>
      </dsp:txBody>
      <dsp:txXfrm>
        <a:off x="29793" y="29793"/>
        <a:ext cx="612298" cy="550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D3BB2-E020-A142-9033-2F26A76DB180}">
      <dsp:nvSpPr>
        <dsp:cNvPr id="0" name=""/>
        <dsp:cNvSpPr/>
      </dsp:nvSpPr>
      <dsp:spPr>
        <a:xfrm>
          <a:off x="1160456" y="129314"/>
          <a:ext cx="2566403" cy="89127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F1D3A-7BB6-5C44-AD63-D129798DE817}">
      <dsp:nvSpPr>
        <dsp:cNvPr id="0" name=""/>
        <dsp:cNvSpPr/>
      </dsp:nvSpPr>
      <dsp:spPr>
        <a:xfrm>
          <a:off x="2198955" y="2311752"/>
          <a:ext cx="497365" cy="318313"/>
        </a:xfrm>
        <a:prstGeom prst="downArrow">
          <a:avLst/>
        </a:prstGeom>
        <a:solidFill>
          <a:srgbClr val="54AC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372A7-0EB8-3043-A446-1A470F84B784}">
      <dsp:nvSpPr>
        <dsp:cNvPr id="0" name=""/>
        <dsp:cNvSpPr/>
      </dsp:nvSpPr>
      <dsp:spPr>
        <a:xfrm>
          <a:off x="1253961" y="2566403"/>
          <a:ext cx="2387351" cy="59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100" kern="1200"/>
        </a:p>
      </dsp:txBody>
      <dsp:txXfrm>
        <a:off x="1253961" y="2566403"/>
        <a:ext cx="2387351" cy="596837"/>
      </dsp:txXfrm>
    </dsp:sp>
    <dsp:sp modelId="{C9EA3751-D11A-0D42-9B79-F38DA2BEA75E}">
      <dsp:nvSpPr>
        <dsp:cNvPr id="0" name=""/>
        <dsp:cNvSpPr/>
      </dsp:nvSpPr>
      <dsp:spPr>
        <a:xfrm>
          <a:off x="1751330" y="196904"/>
          <a:ext cx="1392622" cy="1392622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 err="1"/>
            <a:t>herBERT</a:t>
          </a:r>
          <a:endParaRPr lang="pl-PL" sz="2100" kern="1200" dirty="0"/>
        </a:p>
      </dsp:txBody>
      <dsp:txXfrm>
        <a:off x="1955275" y="400849"/>
        <a:ext cx="984732" cy="984732"/>
      </dsp:txXfrm>
    </dsp:sp>
    <dsp:sp modelId="{3E3AC237-512C-E943-8D98-48F69ABB9387}">
      <dsp:nvSpPr>
        <dsp:cNvPr id="0" name=""/>
        <dsp:cNvSpPr/>
      </dsp:nvSpPr>
      <dsp:spPr>
        <a:xfrm>
          <a:off x="1055015" y="19894"/>
          <a:ext cx="2785244" cy="2228195"/>
        </a:xfrm>
        <a:prstGeom prst="funnel">
          <a:avLst/>
        </a:prstGeom>
        <a:solidFill>
          <a:srgbClr val="B0D4FF">
            <a:alpha val="4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51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2580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458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595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817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834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702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340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581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158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26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42A7D-7D40-9440-916D-B2FFC9D72CE8}" type="datetimeFigureOut">
              <a:rPr lang="pl-PL" smtClean="0"/>
              <a:t>8.07.2023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7F06A-439C-7340-8FCB-984E22E37B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480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6349563-1D7F-09BE-3E28-678CE2660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507" y="752829"/>
            <a:ext cx="10261586" cy="3542045"/>
          </a:xfrm>
        </p:spPr>
        <p:txBody>
          <a:bodyPr anchor="b">
            <a:normAutofit/>
          </a:bodyPr>
          <a:lstStyle/>
          <a:p>
            <a:pPr algn="l"/>
            <a:r>
              <a:rPr lang="en-GB" sz="5500" kern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Classification of Polish poetry using the </a:t>
            </a:r>
            <a:r>
              <a:rPr lang="en-GB" sz="5500" kern="0" dirty="0"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5500" kern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ransformers architecture in the </a:t>
            </a:r>
            <a:r>
              <a:rPr lang="en-GB" sz="5500" kern="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herBERT</a:t>
            </a:r>
            <a:r>
              <a:rPr lang="en-GB" sz="5500" kern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model</a:t>
            </a:r>
            <a:endParaRPr lang="en-GB" sz="55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65D6D17-483F-1A9F-13AA-96985562D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r>
              <a:rPr lang="pl-PL" dirty="0"/>
              <a:t>Nikola Janik</a:t>
            </a:r>
          </a:p>
          <a:p>
            <a:r>
              <a:rPr lang="pl-PL" dirty="0" err="1"/>
              <a:t>Supervisor</a:t>
            </a:r>
            <a:r>
              <a:rPr lang="pl-PL" dirty="0"/>
              <a:t>: Prof. Dr. Hab. Inż. Władysław Skarbek</a:t>
            </a:r>
          </a:p>
        </p:txBody>
      </p:sp>
    </p:spTree>
    <p:extLst>
      <p:ext uri="{BB962C8B-B14F-4D97-AF65-F5344CB8AC3E}">
        <p14:creationId xmlns:p14="http://schemas.microsoft.com/office/powerpoint/2010/main" val="285964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B61CD5-F8FB-CC5D-6619-1FBA4E2B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06" y="318165"/>
            <a:ext cx="10261587" cy="1292031"/>
          </a:xfrm>
        </p:spPr>
        <p:txBody>
          <a:bodyPr anchor="ctr">
            <a:noAutofit/>
          </a:bodyPr>
          <a:lstStyle/>
          <a:p>
            <a:pPr algn="ctr"/>
            <a:r>
              <a:rPr lang="en-GB" sz="3600" dirty="0"/>
              <a:t>t-SNE clusters analysis</a:t>
            </a:r>
          </a:p>
        </p:txBody>
      </p:sp>
      <p:pic>
        <p:nvPicPr>
          <p:cNvPr id="9" name="Obraz 8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06CE0E20-12B4-9433-66FF-69F71BEDA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62" b="60292"/>
          <a:stretch/>
        </p:blipFill>
        <p:spPr>
          <a:xfrm>
            <a:off x="665412" y="4700345"/>
            <a:ext cx="1481439" cy="1487819"/>
          </a:xfrm>
          <a:prstGeom prst="rect">
            <a:avLst/>
          </a:prstGeom>
        </p:spPr>
      </p:pic>
      <p:pic>
        <p:nvPicPr>
          <p:cNvPr id="13" name="Obraz 12" descr="Obraz zawierający zrzut ekranu, tekst, Wielobarwność&#10;&#10;Opis wygenerowany automatycznie">
            <a:extLst>
              <a:ext uri="{FF2B5EF4-FFF2-40B4-BE49-F238E27FC236}">
                <a16:creationId xmlns:a16="http://schemas.microsoft.com/office/drawing/2014/main" id="{6364A042-E618-505B-9696-E3C555CDB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9" t="7825" r="8454" b="6332"/>
          <a:stretch/>
        </p:blipFill>
        <p:spPr>
          <a:xfrm>
            <a:off x="691468" y="1250770"/>
            <a:ext cx="3492906" cy="3506602"/>
          </a:xfrm>
          <a:prstGeom prst="rect">
            <a:avLst/>
          </a:prstGeom>
        </p:spPr>
      </p:pic>
      <p:pic>
        <p:nvPicPr>
          <p:cNvPr id="17" name="Obraz 16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072B5EB0-BF04-D72B-228D-EC3B9AD71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9" t="4640" r="56860" b="71881"/>
          <a:stretch/>
        </p:blipFill>
        <p:spPr>
          <a:xfrm>
            <a:off x="4499592" y="4717114"/>
            <a:ext cx="1271585" cy="792324"/>
          </a:xfrm>
          <a:prstGeom prst="rect">
            <a:avLst/>
          </a:prstGeom>
        </p:spPr>
      </p:pic>
      <p:pic>
        <p:nvPicPr>
          <p:cNvPr id="19" name="Obraz 18" descr="Obraz zawierający tekst, zrzut ekranu, diagram&#10;&#10;Opis wygenerowany automatycznie">
            <a:extLst>
              <a:ext uri="{FF2B5EF4-FFF2-40B4-BE49-F238E27FC236}">
                <a16:creationId xmlns:a16="http://schemas.microsoft.com/office/drawing/2014/main" id="{E4B2A343-E858-48D0-5F93-F3152620D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0" t="7536" r="9707" b="6232"/>
          <a:stretch/>
        </p:blipFill>
        <p:spPr>
          <a:xfrm>
            <a:off x="4184374" y="1246863"/>
            <a:ext cx="3492907" cy="3514415"/>
          </a:xfrm>
          <a:prstGeom prst="rect">
            <a:avLst/>
          </a:prstGeom>
        </p:spPr>
      </p:pic>
      <p:pic>
        <p:nvPicPr>
          <p:cNvPr id="21" name="Obraz 20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82E781B6-5FF9-EFDA-9E3F-8B64BCA7D5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8" t="4660" r="52000" b="71838"/>
          <a:stretch/>
        </p:blipFill>
        <p:spPr>
          <a:xfrm>
            <a:off x="7898023" y="4798455"/>
            <a:ext cx="1481439" cy="792324"/>
          </a:xfrm>
          <a:prstGeom prst="rect">
            <a:avLst/>
          </a:prstGeom>
        </p:spPr>
      </p:pic>
      <p:pic>
        <p:nvPicPr>
          <p:cNvPr id="23" name="Obraz 22" descr="Obraz zawierający zrzut ekranu, Wielobarwność&#10;&#10;Opis wygenerowany automatycznie">
            <a:extLst>
              <a:ext uri="{FF2B5EF4-FFF2-40B4-BE49-F238E27FC236}">
                <a16:creationId xmlns:a16="http://schemas.microsoft.com/office/drawing/2014/main" id="{59CC523A-C1F5-04F9-FEB7-8EB7D09011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29" t="7832" r="8627" b="6115"/>
          <a:stretch/>
        </p:blipFill>
        <p:spPr>
          <a:xfrm>
            <a:off x="7687220" y="1258922"/>
            <a:ext cx="3482968" cy="35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6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B61CD5-F8FB-CC5D-6619-1FBA4E2B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06" y="318165"/>
            <a:ext cx="10261587" cy="1292031"/>
          </a:xfrm>
        </p:spPr>
        <p:txBody>
          <a:bodyPr anchor="ctr">
            <a:noAutofit/>
          </a:bodyPr>
          <a:lstStyle/>
          <a:p>
            <a:pPr algn="ctr"/>
            <a:r>
              <a:rPr lang="en-GB" sz="3600" dirty="0"/>
              <a:t>UMAP clusters analysis</a:t>
            </a:r>
          </a:p>
        </p:txBody>
      </p:sp>
      <p:pic>
        <p:nvPicPr>
          <p:cNvPr id="13" name="Obraz 12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525AC004-81ED-EC69-C169-C1407DF23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9" t="8113" r="9071" b="6234"/>
          <a:stretch/>
        </p:blipFill>
        <p:spPr>
          <a:xfrm>
            <a:off x="668723" y="1323605"/>
            <a:ext cx="3565715" cy="3622458"/>
          </a:xfrm>
          <a:prstGeom prst="rect">
            <a:avLst/>
          </a:prstGeom>
        </p:spPr>
      </p:pic>
      <p:pic>
        <p:nvPicPr>
          <p:cNvPr id="15" name="Obraz 14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ED811515-37A8-0A9D-9516-78F6BCAE3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" t="1357" r="60427" b="60570"/>
          <a:stretch/>
        </p:blipFill>
        <p:spPr>
          <a:xfrm>
            <a:off x="881387" y="4885519"/>
            <a:ext cx="1306509" cy="1292031"/>
          </a:xfrm>
          <a:prstGeom prst="rect">
            <a:avLst/>
          </a:prstGeom>
        </p:spPr>
      </p:pic>
      <p:pic>
        <p:nvPicPr>
          <p:cNvPr id="17" name="Obraz 16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4F5CC402-335F-A999-3203-C866B03385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0" t="1448" r="60339" b="75809"/>
          <a:stretch/>
        </p:blipFill>
        <p:spPr>
          <a:xfrm>
            <a:off x="4576549" y="4905397"/>
            <a:ext cx="1178208" cy="727920"/>
          </a:xfrm>
          <a:prstGeom prst="rect">
            <a:avLst/>
          </a:prstGeom>
        </p:spPr>
      </p:pic>
      <p:pic>
        <p:nvPicPr>
          <p:cNvPr id="19" name="Obraz 18" descr="Obraz zawierający tekst, zrzut ekranu, diagram&#10;&#10;Opis wygenerowany automatycznie">
            <a:extLst>
              <a:ext uri="{FF2B5EF4-FFF2-40B4-BE49-F238E27FC236}">
                <a16:creationId xmlns:a16="http://schemas.microsoft.com/office/drawing/2014/main" id="{02612CFB-B3FB-8CA5-5646-63A1260D1C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49" t="8259" r="8928" b="6234"/>
          <a:stretch/>
        </p:blipFill>
        <p:spPr>
          <a:xfrm>
            <a:off x="4311082" y="1346733"/>
            <a:ext cx="3535039" cy="3576202"/>
          </a:xfrm>
          <a:prstGeom prst="rect">
            <a:avLst/>
          </a:prstGeom>
        </p:spPr>
      </p:pic>
      <p:pic>
        <p:nvPicPr>
          <p:cNvPr id="21" name="Obraz 20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6215CD72-0C4E-4F75-EFC9-E30B2441EF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30" t="3331" r="56135" b="74929"/>
          <a:stretch/>
        </p:blipFill>
        <p:spPr>
          <a:xfrm>
            <a:off x="8176626" y="4993271"/>
            <a:ext cx="1353930" cy="727920"/>
          </a:xfrm>
          <a:prstGeom prst="rect">
            <a:avLst/>
          </a:prstGeom>
        </p:spPr>
      </p:pic>
      <p:pic>
        <p:nvPicPr>
          <p:cNvPr id="23" name="Obraz 22" descr="Obraz zawierający zrzut ekranu, Wielobarwność&#10;&#10;Opis wygenerowany automatycznie">
            <a:extLst>
              <a:ext uri="{FF2B5EF4-FFF2-40B4-BE49-F238E27FC236}">
                <a16:creationId xmlns:a16="http://schemas.microsoft.com/office/drawing/2014/main" id="{5ADE8143-79C7-19A2-738A-A07565529B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08" t="7318" r="8856" b="5765"/>
          <a:stretch/>
        </p:blipFill>
        <p:spPr>
          <a:xfrm>
            <a:off x="7904781" y="1308000"/>
            <a:ext cx="3535039" cy="3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6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B61CD5-F8FB-CC5D-6619-1FBA4E2B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06" y="318165"/>
            <a:ext cx="10261587" cy="1292031"/>
          </a:xfrm>
        </p:spPr>
        <p:txBody>
          <a:bodyPr anchor="ctr">
            <a:noAutofit/>
          </a:bodyPr>
          <a:lstStyle/>
          <a:p>
            <a:pPr algn="ctr"/>
            <a:r>
              <a:rPr lang="en-GB" sz="3600" dirty="0"/>
              <a:t>UMAP 3D clusters analysis</a:t>
            </a:r>
          </a:p>
        </p:txBody>
      </p:sp>
      <p:pic>
        <p:nvPicPr>
          <p:cNvPr id="9" name="Obraz 8" descr="Obraz zawierający tekst, diagram, zrzut ekranu, mapa&#10;&#10;Opis wygenerowany automatycznie">
            <a:extLst>
              <a:ext uri="{FF2B5EF4-FFF2-40B4-BE49-F238E27FC236}">
                <a16:creationId xmlns:a16="http://schemas.microsoft.com/office/drawing/2014/main" id="{36839064-2A9B-1D40-C879-BDABE6DD7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9" t="7815" r="24099" b="10934"/>
          <a:stretch/>
        </p:blipFill>
        <p:spPr>
          <a:xfrm>
            <a:off x="711347" y="1676211"/>
            <a:ext cx="3308834" cy="3397290"/>
          </a:xfrm>
          <a:prstGeom prst="rect">
            <a:avLst/>
          </a:prstGeom>
        </p:spPr>
      </p:pic>
      <p:pic>
        <p:nvPicPr>
          <p:cNvPr id="13" name="Obraz 12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287632D0-319C-9695-73FB-487805DF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9" t="8720" r="23759" b="24641"/>
          <a:stretch/>
        </p:blipFill>
        <p:spPr>
          <a:xfrm>
            <a:off x="4304069" y="1710810"/>
            <a:ext cx="3454103" cy="3077459"/>
          </a:xfrm>
          <a:prstGeom prst="rect">
            <a:avLst/>
          </a:prstGeom>
        </p:spPr>
      </p:pic>
      <p:pic>
        <p:nvPicPr>
          <p:cNvPr id="15" name="Obraz 14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16A35FC9-9745-A482-A707-974D509BA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27" t="8989" r="22829" b="19997"/>
          <a:stretch/>
        </p:blipFill>
        <p:spPr>
          <a:xfrm>
            <a:off x="7931856" y="1710810"/>
            <a:ext cx="3454103" cy="31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2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D71C53-7ADF-4598-1DB3-278387D4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808448"/>
            <a:ext cx="8074815" cy="949232"/>
          </a:xfrm>
        </p:spPr>
        <p:txBody>
          <a:bodyPr anchor="ctr">
            <a:normAutofit/>
          </a:bodyPr>
          <a:lstStyle/>
          <a:p>
            <a:r>
              <a:rPr lang="pl-PL" sz="6000" dirty="0"/>
              <a:t>Plan: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0CEF15-51D6-213B-9919-40E653F21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1828801"/>
            <a:ext cx="8074815" cy="3941064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GB" sz="1800" dirty="0"/>
              <a:t>Introduction</a:t>
            </a:r>
            <a:br>
              <a:rPr lang="en-GB" sz="1800" dirty="0"/>
            </a:br>
            <a:r>
              <a:rPr lang="en-GB" sz="1800" dirty="0"/>
              <a:t>	a) Motivation and Objectives</a:t>
            </a:r>
            <a:br>
              <a:rPr lang="en-GB" sz="1800" dirty="0"/>
            </a:br>
            <a:r>
              <a:rPr lang="en-GB" sz="1800" dirty="0"/>
              <a:t>	b) Tools and pipeline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1800" b="1" dirty="0"/>
              <a:t>Results</a:t>
            </a:r>
          </a:p>
          <a:p>
            <a:pPr marL="0" indent="0">
              <a:buNone/>
            </a:pPr>
            <a:r>
              <a:rPr lang="en-GB" sz="1800" dirty="0"/>
              <a:t>	a) Unsupervised analysis: Dimensionality reduction and clustering analysis 			           using PCA, t-SNE, and UMAP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b="1" dirty="0"/>
              <a:t>b) Supervised learning</a:t>
            </a:r>
            <a:br>
              <a:rPr lang="en-GB" sz="1800" b="1" dirty="0"/>
            </a:br>
            <a:r>
              <a:rPr lang="en-GB" sz="1800" b="1" dirty="0"/>
              <a:t>		- Nearest neighbour algorithm</a:t>
            </a:r>
            <a:br>
              <a:rPr lang="en-GB" sz="1800" b="1" dirty="0"/>
            </a:br>
            <a:r>
              <a:rPr lang="en-GB" sz="1800" b="1" dirty="0"/>
              <a:t>		- Random Forest and ensemble method: </a:t>
            </a:r>
            <a:r>
              <a:rPr lang="en-GB" sz="1800" b="1" dirty="0" err="1"/>
              <a:t>XGBoost</a:t>
            </a:r>
            <a:br>
              <a:rPr lang="en-GB" sz="1800" b="1" dirty="0"/>
            </a:br>
            <a:r>
              <a:rPr lang="en-GB" sz="1800" b="1" dirty="0"/>
              <a:t>		- Feedforward neural network</a:t>
            </a:r>
          </a:p>
          <a:p>
            <a:pPr marL="0" indent="0">
              <a:buNone/>
            </a:pPr>
            <a:r>
              <a:rPr lang="en-GB" sz="1800" dirty="0"/>
              <a:t>3.      Conclusions and Outlook</a:t>
            </a:r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4" name="Ramka 3">
            <a:extLst>
              <a:ext uri="{FF2B5EF4-FFF2-40B4-BE49-F238E27FC236}">
                <a16:creationId xmlns:a16="http://schemas.microsoft.com/office/drawing/2014/main" id="{F6E59BB2-2B63-345A-3C49-75B7D697D73A}"/>
              </a:ext>
            </a:extLst>
          </p:cNvPr>
          <p:cNvSpPr/>
          <p:nvPr/>
        </p:nvSpPr>
        <p:spPr>
          <a:xfrm>
            <a:off x="1655807" y="3099913"/>
            <a:ext cx="1075037" cy="471907"/>
          </a:xfrm>
          <a:prstGeom prst="fram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1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D71C53-7ADF-4598-1DB3-278387D4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808448"/>
            <a:ext cx="8074815" cy="949232"/>
          </a:xfrm>
        </p:spPr>
        <p:txBody>
          <a:bodyPr anchor="ctr">
            <a:normAutofit/>
          </a:bodyPr>
          <a:lstStyle/>
          <a:p>
            <a:r>
              <a:rPr lang="en-GB" sz="6000" dirty="0"/>
              <a:t>Classifiers</a:t>
            </a:r>
            <a:r>
              <a:rPr lang="pl-PL" sz="6000" dirty="0"/>
              <a:t>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0CEF15-51D6-213B-9919-40E653F21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1" y="2490915"/>
            <a:ext cx="4810760" cy="2729267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/>
              <a:t>Nearest neighbour algorithm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/>
              <a:t>Random Forest and ensemble method: </a:t>
            </a:r>
            <a:r>
              <a:rPr lang="en-GB" sz="1800" dirty="0" err="1"/>
              <a:t>XGBoost</a:t>
            </a:r>
            <a:endParaRPr lang="en-GB" sz="1800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/>
              <a:t>Feedforward neural network</a:t>
            </a:r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CA3F08BC-EE91-F3E5-D1D9-CF09DD2FB36D}"/>
              </a:ext>
            </a:extLst>
          </p:cNvPr>
          <p:cNvSpPr txBox="1"/>
          <p:nvPr/>
        </p:nvSpPr>
        <p:spPr>
          <a:xfrm>
            <a:off x="6737775" y="2490915"/>
            <a:ext cx="2685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Training</a:t>
            </a:r>
            <a:r>
              <a:rPr lang="en-GB" dirty="0"/>
              <a:t>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 independent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metric: accuracy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600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B61CD5-F8FB-CC5D-6619-1FBA4E2B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06" y="805657"/>
            <a:ext cx="4629519" cy="1292031"/>
          </a:xfrm>
        </p:spPr>
        <p:txBody>
          <a:bodyPr anchor="ctr">
            <a:noAutofit/>
          </a:bodyPr>
          <a:lstStyle/>
          <a:p>
            <a:pPr algn="ctr"/>
            <a:r>
              <a:rPr lang="en-US" sz="3600" dirty="0"/>
              <a:t>Neural network</a:t>
            </a:r>
            <a:endParaRPr lang="pl-PL" sz="3600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3C82F1AA-A1C1-BE52-8636-DF2737B91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127" t="24211" r="22549" b="14068"/>
          <a:stretch/>
        </p:blipFill>
        <p:spPr>
          <a:xfrm>
            <a:off x="801384" y="2187095"/>
            <a:ext cx="5152419" cy="3954655"/>
          </a:xfrm>
          <a:prstGeom prst="rect">
            <a:avLst/>
          </a:prstGeom>
        </p:spPr>
      </p:pic>
      <p:pic>
        <p:nvPicPr>
          <p:cNvPr id="5" name="Obraz 4" descr="Obraz zawierający tekst, zrzut ekranu, Czcionka, paragon&#10;&#10;Opis wygenerowany automatycznie">
            <a:extLst>
              <a:ext uri="{FF2B5EF4-FFF2-40B4-BE49-F238E27FC236}">
                <a16:creationId xmlns:a16="http://schemas.microsoft.com/office/drawing/2014/main" id="{0A3CABA3-891B-0DD1-BD1E-51892A9FE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978" y="692643"/>
            <a:ext cx="4209188" cy="2141029"/>
          </a:xfrm>
          <a:prstGeom prst="rect">
            <a:avLst/>
          </a:prstGeom>
        </p:spPr>
      </p:pic>
      <p:pic>
        <p:nvPicPr>
          <p:cNvPr id="7" name="Obraz 6" descr="Obraz zawierający diagram, Wykres, tekst, zrzut ekranu&#10;&#10;Opis wygenerowany automatycznie">
            <a:extLst>
              <a:ext uri="{FF2B5EF4-FFF2-40B4-BE49-F238E27FC236}">
                <a16:creationId xmlns:a16="http://schemas.microsoft.com/office/drawing/2014/main" id="{F63B8F88-AAFF-160F-3E8F-DC4047AE5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73" t="1941" r="8727" b="4315"/>
          <a:stretch/>
        </p:blipFill>
        <p:spPr>
          <a:xfrm>
            <a:off x="6416034" y="2896419"/>
            <a:ext cx="4463075" cy="3324464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8F6F796D-22A8-CDBA-2238-E4FA6F423F0B}"/>
              </a:ext>
            </a:extLst>
          </p:cNvPr>
          <p:cNvSpPr txBox="1"/>
          <p:nvPr/>
        </p:nvSpPr>
        <p:spPr>
          <a:xfrm>
            <a:off x="963506" y="5216957"/>
            <a:ext cx="1878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Input shape = 768</a:t>
            </a:r>
          </a:p>
          <a:p>
            <a:r>
              <a:rPr lang="en-GB" sz="1600" dirty="0"/>
              <a:t>Output shape = 8</a:t>
            </a:r>
          </a:p>
        </p:txBody>
      </p:sp>
    </p:spTree>
    <p:extLst>
      <p:ext uri="{BB962C8B-B14F-4D97-AF65-F5344CB8AC3E}">
        <p14:creationId xmlns:p14="http://schemas.microsoft.com/office/powerpoint/2010/main" val="421202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B61CD5-F8FB-CC5D-6619-1FBA4E2B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06" y="318165"/>
            <a:ext cx="10483856" cy="1292031"/>
          </a:xfrm>
        </p:spPr>
        <p:txBody>
          <a:bodyPr anchor="ctr">
            <a:noAutofit/>
          </a:bodyPr>
          <a:lstStyle/>
          <a:p>
            <a:pPr algn="ctr"/>
            <a:r>
              <a:rPr lang="en-GB" sz="3600" dirty="0"/>
              <a:t>Classification results</a:t>
            </a: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869F5CEC-34B3-9D85-E304-D7B9C4EF34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076439"/>
              </p:ext>
            </p:extLst>
          </p:nvPr>
        </p:nvGraphicFramePr>
        <p:xfrm>
          <a:off x="849870" y="1401102"/>
          <a:ext cx="4783139" cy="262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Wykres 5">
            <a:extLst>
              <a:ext uri="{FF2B5EF4-FFF2-40B4-BE49-F238E27FC236}">
                <a16:creationId xmlns:a16="http://schemas.microsoft.com/office/drawing/2014/main" id="{32762074-9F96-0C30-8ADB-DFD0A12F56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907254"/>
              </p:ext>
            </p:extLst>
          </p:nvPr>
        </p:nvGraphicFramePr>
        <p:xfrm>
          <a:off x="5956449" y="1401102"/>
          <a:ext cx="4161356" cy="2377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2C49087C-336C-C033-D568-46B2964443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4819749"/>
              </p:ext>
            </p:extLst>
          </p:nvPr>
        </p:nvGraphicFramePr>
        <p:xfrm>
          <a:off x="911624" y="3855562"/>
          <a:ext cx="4288709" cy="237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518A70DD-93D3-35F1-2B32-C5AD35996D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955005"/>
              </p:ext>
            </p:extLst>
          </p:nvPr>
        </p:nvGraphicFramePr>
        <p:xfrm>
          <a:off x="5956449" y="3675643"/>
          <a:ext cx="4161356" cy="237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Prostokąt 3">
            <a:extLst>
              <a:ext uri="{FF2B5EF4-FFF2-40B4-BE49-F238E27FC236}">
                <a16:creationId xmlns:a16="http://schemas.microsoft.com/office/drawing/2014/main" id="{1A19C27A-37AB-2AC2-90DB-C5D783A61666}"/>
              </a:ext>
            </a:extLst>
          </p:cNvPr>
          <p:cNvSpPr/>
          <p:nvPr/>
        </p:nvSpPr>
        <p:spPr>
          <a:xfrm>
            <a:off x="849869" y="1747777"/>
            <a:ext cx="4682830" cy="180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15FCD143-48FF-80B5-B592-7AE13F00D07F}"/>
              </a:ext>
            </a:extLst>
          </p:cNvPr>
          <p:cNvSpPr/>
          <p:nvPr/>
        </p:nvSpPr>
        <p:spPr>
          <a:xfrm>
            <a:off x="5740795" y="1747777"/>
            <a:ext cx="4682830" cy="180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70F8D5BC-8041-E912-1DAE-09E02033EAE2}"/>
              </a:ext>
            </a:extLst>
          </p:cNvPr>
          <p:cNvSpPr/>
          <p:nvPr/>
        </p:nvSpPr>
        <p:spPr>
          <a:xfrm>
            <a:off x="5584606" y="4061305"/>
            <a:ext cx="4682830" cy="180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356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Obraz 4" descr="Obraz zawierający piksel, Wielobarwność, kwadrat, diagram&#10;&#10;Opis wygenerowany automatycznie">
            <a:extLst>
              <a:ext uri="{FF2B5EF4-FFF2-40B4-BE49-F238E27FC236}">
                <a16:creationId xmlns:a16="http://schemas.microsoft.com/office/drawing/2014/main" id="{60EE447C-B102-A886-3F8F-3B6B081B3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5" t="21769" r="60980" b="12761"/>
          <a:stretch/>
        </p:blipFill>
        <p:spPr>
          <a:xfrm>
            <a:off x="6589732" y="1987323"/>
            <a:ext cx="3811182" cy="36938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Obraz zawierający piksel, Wielobarwność, diagram, kwadrat&#10;&#10;Opis wygenerowany automatycznie">
            <a:extLst>
              <a:ext uri="{FF2B5EF4-FFF2-40B4-BE49-F238E27FC236}">
                <a16:creationId xmlns:a16="http://schemas.microsoft.com/office/drawing/2014/main" id="{24739942-85ED-0B9C-A8CE-E9203C4AB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6" t="20979" r="60436" b="12600"/>
          <a:stretch/>
        </p:blipFill>
        <p:spPr>
          <a:xfrm>
            <a:off x="3508276" y="1956008"/>
            <a:ext cx="3854060" cy="3757018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8B61CD5-F8FB-CC5D-6619-1FBA4E2B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31" y="601334"/>
            <a:ext cx="10483856" cy="1292031"/>
          </a:xfrm>
        </p:spPr>
        <p:txBody>
          <a:bodyPr anchor="ctr">
            <a:noAutofit/>
          </a:bodyPr>
          <a:lstStyle/>
          <a:p>
            <a:pPr algn="ctr"/>
            <a:r>
              <a:rPr lang="en-GB" sz="3600" dirty="0"/>
              <a:t>Confusion matrices</a:t>
            </a:r>
          </a:p>
        </p:txBody>
      </p:sp>
      <p:pic>
        <p:nvPicPr>
          <p:cNvPr id="3" name="Obraz 2" descr="Obraz zawierający tekst, zrzut ekranu, diagram, kwadrat&#10;&#10;Opis wygenerowany automatycznie">
            <a:extLst>
              <a:ext uri="{FF2B5EF4-FFF2-40B4-BE49-F238E27FC236}">
                <a16:creationId xmlns:a16="http://schemas.microsoft.com/office/drawing/2014/main" id="{73605EDB-A2BB-F2B0-135C-1EC26AFA3E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" t="8865" r="23869" b="7270"/>
          <a:stretch/>
        </p:blipFill>
        <p:spPr>
          <a:xfrm>
            <a:off x="736044" y="1650898"/>
            <a:ext cx="3555194" cy="3973931"/>
          </a:xfrm>
          <a:prstGeom prst="rect">
            <a:avLst/>
          </a:prstGeom>
        </p:spPr>
      </p:pic>
      <p:pic>
        <p:nvPicPr>
          <p:cNvPr id="6" name="Obraz 5" descr="Obraz zawierający tekst, zrzut ekranu, diagram, kwadrat&#10;&#10;Opis wygenerowany automatycznie">
            <a:extLst>
              <a:ext uri="{FF2B5EF4-FFF2-40B4-BE49-F238E27FC236}">
                <a16:creationId xmlns:a16="http://schemas.microsoft.com/office/drawing/2014/main" id="{BC16D31A-8F75-1B05-6217-4D26961A7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65" t="9542" r="11860" b="6153"/>
          <a:stretch/>
        </p:blipFill>
        <p:spPr>
          <a:xfrm>
            <a:off x="10353510" y="1902821"/>
            <a:ext cx="581521" cy="37783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5F0791C-B566-009B-ADE2-CAA07E854C02}"/>
              </a:ext>
            </a:extLst>
          </p:cNvPr>
          <p:cNvSpPr txBox="1"/>
          <p:nvPr/>
        </p:nvSpPr>
        <p:spPr>
          <a:xfrm>
            <a:off x="1263770" y="1689262"/>
            <a:ext cx="303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Nearest neighbour </a:t>
            </a:r>
            <a:r>
              <a:rPr lang="pl-PL" sz="1400" dirty="0"/>
              <a:t>| </a:t>
            </a:r>
            <a:r>
              <a:rPr lang="pl-PL" sz="1400" dirty="0" err="1"/>
              <a:t>Acc</a:t>
            </a:r>
            <a:r>
              <a:rPr lang="pl-PL" sz="1400" dirty="0"/>
              <a:t>: 0.62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5908862-A0CF-0849-6567-E292D99AFBF3}"/>
              </a:ext>
            </a:extLst>
          </p:cNvPr>
          <p:cNvSpPr txBox="1"/>
          <p:nvPr/>
        </p:nvSpPr>
        <p:spPr>
          <a:xfrm>
            <a:off x="4331018" y="1672222"/>
            <a:ext cx="291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err="1"/>
              <a:t>XGBoost</a:t>
            </a:r>
            <a:r>
              <a:rPr lang="pl-PL" sz="1400" dirty="0"/>
              <a:t> | </a:t>
            </a:r>
            <a:r>
              <a:rPr lang="pl-PL" sz="1400" dirty="0" err="1"/>
              <a:t>Acc</a:t>
            </a:r>
            <a:r>
              <a:rPr lang="pl-PL" sz="1400" dirty="0"/>
              <a:t>: 0.73 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6D90E10-D2A3-6CE9-9D31-9E066FCE980D}"/>
              </a:ext>
            </a:extLst>
          </p:cNvPr>
          <p:cNvSpPr txBox="1"/>
          <p:nvPr/>
        </p:nvSpPr>
        <p:spPr>
          <a:xfrm>
            <a:off x="7396012" y="1649072"/>
            <a:ext cx="291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 err="1"/>
              <a:t>Neural</a:t>
            </a:r>
            <a:r>
              <a:rPr lang="pl-PL" sz="1400" dirty="0"/>
              <a:t> Network| </a:t>
            </a:r>
            <a:r>
              <a:rPr lang="pl-PL" sz="1400" dirty="0" err="1"/>
              <a:t>Acc</a:t>
            </a:r>
            <a:r>
              <a:rPr lang="pl-PL" sz="1400" dirty="0"/>
              <a:t>: 0.81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B210698-2C2A-F6AC-0F3E-AE29290B5DB2}"/>
              </a:ext>
            </a:extLst>
          </p:cNvPr>
          <p:cNvSpPr/>
          <p:nvPr/>
        </p:nvSpPr>
        <p:spPr>
          <a:xfrm>
            <a:off x="1412111" y="1937379"/>
            <a:ext cx="2720051" cy="19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09E8EBE-153D-65FE-D7E3-B9ECA241EB82}"/>
              </a:ext>
            </a:extLst>
          </p:cNvPr>
          <p:cNvSpPr/>
          <p:nvPr/>
        </p:nvSpPr>
        <p:spPr>
          <a:xfrm>
            <a:off x="4308287" y="1914230"/>
            <a:ext cx="2849453" cy="226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44ACFE3D-AE09-5C56-F63A-82F2E674AD03}"/>
              </a:ext>
            </a:extLst>
          </p:cNvPr>
          <p:cNvSpPr/>
          <p:nvPr/>
        </p:nvSpPr>
        <p:spPr>
          <a:xfrm>
            <a:off x="7409614" y="1891080"/>
            <a:ext cx="2913851" cy="239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024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D71C53-7ADF-4598-1DB3-278387D4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808448"/>
            <a:ext cx="8074815" cy="949232"/>
          </a:xfrm>
        </p:spPr>
        <p:txBody>
          <a:bodyPr anchor="ctr">
            <a:normAutofit/>
          </a:bodyPr>
          <a:lstStyle/>
          <a:p>
            <a:r>
              <a:rPr lang="pl-PL" sz="6000" dirty="0"/>
              <a:t>Plan: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0CEF15-51D6-213B-9919-40E653F21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1828801"/>
            <a:ext cx="8074815" cy="3941064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GB" sz="1800" dirty="0"/>
              <a:t>Introduction</a:t>
            </a:r>
            <a:br>
              <a:rPr lang="en-GB" sz="1800" dirty="0"/>
            </a:br>
            <a:r>
              <a:rPr lang="en-GB" sz="1800" dirty="0"/>
              <a:t>	a) Motivation and Objectives</a:t>
            </a:r>
            <a:br>
              <a:rPr lang="en-GB" sz="1800" dirty="0"/>
            </a:br>
            <a:r>
              <a:rPr lang="en-GB" sz="1800" dirty="0"/>
              <a:t>	b) Tools and pipeline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1800" dirty="0"/>
              <a:t>Results</a:t>
            </a:r>
          </a:p>
          <a:p>
            <a:pPr marL="0" indent="0">
              <a:buNone/>
            </a:pPr>
            <a:r>
              <a:rPr lang="en-GB" sz="1800" dirty="0"/>
              <a:t>	a) Unsupervised analysis: Dimensionality reduction and clustering analysis 			           using PCA, t-SNE, and UMAP</a:t>
            </a:r>
          </a:p>
          <a:p>
            <a:pPr marL="0" indent="0">
              <a:buNone/>
            </a:pPr>
            <a:r>
              <a:rPr lang="en-GB" sz="1800" dirty="0"/>
              <a:t>	b) Supervised learning</a:t>
            </a:r>
            <a:br>
              <a:rPr lang="en-GB" sz="1800" dirty="0"/>
            </a:br>
            <a:r>
              <a:rPr lang="en-GB" sz="1800" dirty="0"/>
              <a:t>		- Nearest neighbour algorithm</a:t>
            </a:r>
            <a:br>
              <a:rPr lang="en-GB" sz="1800" dirty="0"/>
            </a:br>
            <a:r>
              <a:rPr lang="en-GB" sz="1800" dirty="0"/>
              <a:t>		- </a:t>
            </a:r>
            <a:r>
              <a:rPr lang="en-GB" sz="1800" dirty="0" err="1"/>
              <a:t>XGBoost</a:t>
            </a:r>
            <a:br>
              <a:rPr lang="en-GB" sz="1800" dirty="0"/>
            </a:br>
            <a:r>
              <a:rPr lang="en-GB" sz="1800" dirty="0"/>
              <a:t>		- Feedforward neural network</a:t>
            </a:r>
          </a:p>
          <a:p>
            <a:pPr marL="0" indent="0">
              <a:buNone/>
            </a:pPr>
            <a:r>
              <a:rPr lang="en-GB" sz="1800" b="1" dirty="0"/>
              <a:t>3.     Conclusions and Outlook</a:t>
            </a:r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4" name="Ramka 3">
            <a:extLst>
              <a:ext uri="{FF2B5EF4-FFF2-40B4-BE49-F238E27FC236}">
                <a16:creationId xmlns:a16="http://schemas.microsoft.com/office/drawing/2014/main" id="{5BE9A339-96C4-80D7-1DA8-863B1B0AA657}"/>
              </a:ext>
            </a:extLst>
          </p:cNvPr>
          <p:cNvSpPr/>
          <p:nvPr/>
        </p:nvSpPr>
        <p:spPr>
          <a:xfrm>
            <a:off x="1606379" y="5266962"/>
            <a:ext cx="2718486" cy="524598"/>
          </a:xfrm>
          <a:prstGeom prst="fram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26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D71C53-7ADF-4598-1DB3-278387D4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39" y="809422"/>
            <a:ext cx="8074815" cy="949232"/>
          </a:xfrm>
        </p:spPr>
        <p:txBody>
          <a:bodyPr anchor="ctr">
            <a:normAutofit/>
          </a:bodyPr>
          <a:lstStyle/>
          <a:p>
            <a:r>
              <a:rPr lang="en-GB" sz="6000" dirty="0"/>
              <a:t>Conclusions and outlook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0CEF15-51D6-213B-9919-40E653F21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39" y="2267005"/>
            <a:ext cx="3291840" cy="39410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b="1" dirty="0"/>
              <a:t>Conclusions:</a:t>
            </a:r>
          </a:p>
          <a:p>
            <a:r>
              <a:rPr lang="en-GB" sz="1800" dirty="0"/>
              <a:t>The best classifier: neural network</a:t>
            </a:r>
          </a:p>
          <a:p>
            <a:r>
              <a:rPr lang="en-GB" sz="1800" dirty="0"/>
              <a:t>Female poets’ works are more challenging to classify. Male poetry </a:t>
            </a:r>
            <a:r>
              <a:rPr lang="en-GB" sz="1800" b="0" i="0" u="none" strike="noStrike" dirty="0">
                <a:solidFill>
                  <a:srgbClr val="374151"/>
                </a:solidFill>
                <a:effectLst/>
              </a:rPr>
              <a:t>is easier to classify</a:t>
            </a:r>
            <a:endParaRPr lang="en-GB" sz="1800" dirty="0"/>
          </a:p>
          <a:p>
            <a:r>
              <a:rPr lang="en-GB" sz="1800" dirty="0"/>
              <a:t>Analysis results are similar to literary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knowledge</a:t>
            </a:r>
            <a:r>
              <a:rPr lang="pl-PL" sz="1200" dirty="0">
                <a:effectLst/>
              </a:rPr>
              <a:t> </a:t>
            </a:r>
            <a:endParaRPr lang="en-GB" sz="2000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14756256-E380-8771-E9DF-B0E67BCD25C4}"/>
              </a:ext>
            </a:extLst>
          </p:cNvPr>
          <p:cNvSpPr txBox="1">
            <a:spLocks/>
          </p:cNvSpPr>
          <p:nvPr/>
        </p:nvSpPr>
        <p:spPr>
          <a:xfrm>
            <a:off x="6094300" y="2267005"/>
            <a:ext cx="4141200" cy="4012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The challenge of working with literary: </a:t>
            </a:r>
          </a:p>
          <a:p>
            <a:r>
              <a:rPr lang="en-GB" sz="1800" dirty="0"/>
              <a:t>multi-level conveyance of information in literary works, which can be interpreted in multiple ways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374151"/>
                </a:solidFill>
              </a:rPr>
              <a:t>The development of NLP techniques can enable:</a:t>
            </a:r>
          </a:p>
          <a:p>
            <a:r>
              <a:rPr lang="en-GB" sz="1800" dirty="0">
                <a:solidFill>
                  <a:srgbClr val="374151"/>
                </a:solidFill>
              </a:rPr>
              <a:t> prevention in online hate speech</a:t>
            </a:r>
          </a:p>
          <a:p>
            <a:r>
              <a:rPr lang="en-GB" sz="1800" dirty="0">
                <a:solidFill>
                  <a:srgbClr val="374151"/>
                </a:solidFill>
              </a:rPr>
              <a:t> searching and identifying crimes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04465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D71C53-7ADF-4598-1DB3-278387D4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808448"/>
            <a:ext cx="8074815" cy="949232"/>
          </a:xfrm>
        </p:spPr>
        <p:txBody>
          <a:bodyPr anchor="ctr">
            <a:normAutofit/>
          </a:bodyPr>
          <a:lstStyle/>
          <a:p>
            <a:r>
              <a:rPr lang="pl-PL" sz="6000" dirty="0"/>
              <a:t>Plan: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0CEF15-51D6-213B-9919-40E653F21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1828801"/>
            <a:ext cx="8074815" cy="3941064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GB" sz="1800" dirty="0"/>
              <a:t>Introduction</a:t>
            </a:r>
            <a:br>
              <a:rPr lang="en-GB" sz="1800" dirty="0"/>
            </a:br>
            <a:r>
              <a:rPr lang="en-GB" sz="1800" dirty="0"/>
              <a:t>	a) Motivation and Objectives</a:t>
            </a:r>
            <a:br>
              <a:rPr lang="en-GB" sz="1800" dirty="0"/>
            </a:br>
            <a:r>
              <a:rPr lang="en-GB" sz="1800" dirty="0"/>
              <a:t>	b) Tools and pipeline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1800" dirty="0"/>
              <a:t>Results</a:t>
            </a:r>
          </a:p>
          <a:p>
            <a:pPr marL="0" indent="0">
              <a:buNone/>
            </a:pPr>
            <a:r>
              <a:rPr lang="en-GB" sz="1800" dirty="0"/>
              <a:t>	a) Unsupervised analysis: Dimensionality reduction and clustering analysis 			           using PCA, t-SNE, and UMAP</a:t>
            </a:r>
          </a:p>
          <a:p>
            <a:pPr marL="0" indent="0">
              <a:buNone/>
            </a:pPr>
            <a:r>
              <a:rPr lang="en-GB" sz="1800" dirty="0"/>
              <a:t>	b) Supervised learning</a:t>
            </a:r>
            <a:br>
              <a:rPr lang="en-GB" sz="1800" dirty="0"/>
            </a:br>
            <a:r>
              <a:rPr lang="en-GB" sz="1800" dirty="0"/>
              <a:t>		- Nearest neighbour algorithm</a:t>
            </a:r>
            <a:br>
              <a:rPr lang="en-GB" sz="1800" dirty="0"/>
            </a:br>
            <a:r>
              <a:rPr lang="en-GB" sz="1800" dirty="0"/>
              <a:t>		- </a:t>
            </a:r>
            <a:r>
              <a:rPr lang="en-GB" sz="1800" dirty="0" err="1"/>
              <a:t>XGBoost</a:t>
            </a:r>
            <a:br>
              <a:rPr lang="en-GB" sz="1800" dirty="0"/>
            </a:br>
            <a:r>
              <a:rPr lang="en-GB" sz="1800" dirty="0"/>
              <a:t>		- Feedforward neural network</a:t>
            </a:r>
          </a:p>
          <a:p>
            <a:pPr marL="0" indent="0">
              <a:buNone/>
            </a:pPr>
            <a:r>
              <a:rPr lang="en-GB" sz="1800" dirty="0"/>
              <a:t>3.     Conclusions and Outlook</a:t>
            </a:r>
          </a:p>
          <a:p>
            <a:pPr marL="0" indent="0">
              <a:buNone/>
            </a:pP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30794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D71C53-7ADF-4598-1DB3-278387D4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412" y="1885020"/>
            <a:ext cx="8665574" cy="2258227"/>
          </a:xfrm>
        </p:spPr>
        <p:txBody>
          <a:bodyPr anchor="ctr">
            <a:normAutofit/>
          </a:bodyPr>
          <a:lstStyle/>
          <a:p>
            <a:pPr algn="ctr"/>
            <a:r>
              <a:rPr lang="en-GB" sz="7200" dirty="0"/>
              <a:t>Thank you!</a:t>
            </a:r>
          </a:p>
        </p:txBody>
      </p:sp>
      <p:sp>
        <p:nvSpPr>
          <p:cNvPr id="7" name="Ramka 6">
            <a:extLst>
              <a:ext uri="{FF2B5EF4-FFF2-40B4-BE49-F238E27FC236}">
                <a16:creationId xmlns:a16="http://schemas.microsoft.com/office/drawing/2014/main" id="{A238F149-A20E-52C6-7E3D-65818A5E3548}"/>
              </a:ext>
            </a:extLst>
          </p:cNvPr>
          <p:cNvSpPr/>
          <p:nvPr/>
        </p:nvSpPr>
        <p:spPr>
          <a:xfrm>
            <a:off x="3199150" y="2129743"/>
            <a:ext cx="5054130" cy="1860094"/>
          </a:xfrm>
          <a:prstGeom prst="fram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85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D71C53-7ADF-4598-1DB3-278387D4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05" y="799032"/>
            <a:ext cx="10827021" cy="949232"/>
          </a:xfrm>
        </p:spPr>
        <p:txBody>
          <a:bodyPr anchor="ctr">
            <a:noAutofit/>
          </a:bodyPr>
          <a:lstStyle/>
          <a:p>
            <a:r>
              <a:rPr lang="en-GB" sz="4800" dirty="0"/>
              <a:t>Back-up slide: Transformers architecture</a:t>
            </a:r>
          </a:p>
        </p:txBody>
      </p:sp>
      <p:sp>
        <p:nvSpPr>
          <p:cNvPr id="7" name="Symbol zastępczy zawartości 5">
            <a:extLst>
              <a:ext uri="{FF2B5EF4-FFF2-40B4-BE49-F238E27FC236}">
                <a16:creationId xmlns:a16="http://schemas.microsoft.com/office/drawing/2014/main" id="{737722A4-F8BE-27EA-FD67-185A08E28964}"/>
              </a:ext>
            </a:extLst>
          </p:cNvPr>
          <p:cNvSpPr txBox="1">
            <a:spLocks/>
          </p:cNvSpPr>
          <p:nvPr/>
        </p:nvSpPr>
        <p:spPr>
          <a:xfrm>
            <a:off x="1044214" y="2114854"/>
            <a:ext cx="3046133" cy="40799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Encoder:</a:t>
            </a:r>
          </a:p>
          <a:p>
            <a:r>
              <a:rPr lang="en-GB" sz="1800" dirty="0"/>
              <a:t>Input Embedding Layer</a:t>
            </a:r>
          </a:p>
          <a:p>
            <a:r>
              <a:rPr lang="en-GB" sz="1800" dirty="0"/>
              <a:t>Stack of 6 layers:</a:t>
            </a:r>
          </a:p>
          <a:p>
            <a:pPr lvl="1"/>
            <a:r>
              <a:rPr lang="en-GB" sz="1800" dirty="0"/>
              <a:t>Multi-head Attention mechanism</a:t>
            </a:r>
          </a:p>
          <a:p>
            <a:pPr lvl="1"/>
            <a:r>
              <a:rPr lang="en-GB" sz="1800" dirty="0" err="1"/>
              <a:t>FeedForward</a:t>
            </a:r>
            <a:r>
              <a:rPr lang="en-GB" sz="1800" dirty="0"/>
              <a:t> NN</a:t>
            </a:r>
          </a:p>
          <a:p>
            <a:pPr lvl="1"/>
            <a:r>
              <a:rPr lang="en-GB" sz="1800" dirty="0"/>
              <a:t>Normalization function</a:t>
            </a:r>
          </a:p>
          <a:p>
            <a:endParaRPr lang="pl-PL" sz="1800" dirty="0"/>
          </a:p>
        </p:txBody>
      </p:sp>
      <p:sp>
        <p:nvSpPr>
          <p:cNvPr id="9" name="Symbol zastępczy zawartości 7">
            <a:extLst>
              <a:ext uri="{FF2B5EF4-FFF2-40B4-BE49-F238E27FC236}">
                <a16:creationId xmlns:a16="http://schemas.microsoft.com/office/drawing/2014/main" id="{AC44CF2D-505A-5C1C-85ED-8732B47E50D5}"/>
              </a:ext>
            </a:extLst>
          </p:cNvPr>
          <p:cNvSpPr txBox="1">
            <a:spLocks/>
          </p:cNvSpPr>
          <p:nvPr/>
        </p:nvSpPr>
        <p:spPr>
          <a:xfrm>
            <a:off x="4623335" y="2117490"/>
            <a:ext cx="3154879" cy="42917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Decoder:</a:t>
            </a:r>
          </a:p>
          <a:p>
            <a:r>
              <a:rPr lang="en-GB" sz="1800" dirty="0"/>
              <a:t>Input Embedding Layer</a:t>
            </a:r>
          </a:p>
          <a:p>
            <a:r>
              <a:rPr lang="en-GB" sz="1800" dirty="0"/>
              <a:t>Stack of 6 layers:</a:t>
            </a:r>
          </a:p>
          <a:p>
            <a:pPr lvl="1"/>
            <a:r>
              <a:rPr lang="en-GB" sz="1800" dirty="0"/>
              <a:t>Masked Multi-head Attention mechanism</a:t>
            </a:r>
          </a:p>
          <a:p>
            <a:pPr lvl="1"/>
            <a:r>
              <a:rPr lang="en-GB" sz="1800" dirty="0"/>
              <a:t>Multi-head Attention mechanism</a:t>
            </a:r>
          </a:p>
          <a:p>
            <a:pPr lvl="1"/>
            <a:r>
              <a:rPr lang="en-GB" sz="1800" dirty="0" err="1"/>
              <a:t>FeedForward</a:t>
            </a:r>
            <a:r>
              <a:rPr lang="en-GB" sz="1800" dirty="0"/>
              <a:t> NN</a:t>
            </a:r>
          </a:p>
          <a:p>
            <a:pPr lvl="1"/>
            <a:r>
              <a:rPr lang="en-GB" sz="1800" dirty="0"/>
              <a:t>Normalization function</a:t>
            </a:r>
          </a:p>
          <a:p>
            <a:endParaRPr lang="pl-PL" sz="1800" dirty="0"/>
          </a:p>
          <a:p>
            <a:endParaRPr lang="pl-PL" sz="1800" dirty="0"/>
          </a:p>
          <a:p>
            <a:endParaRPr lang="pl-PL" sz="1800" dirty="0"/>
          </a:p>
        </p:txBody>
      </p:sp>
      <p:pic>
        <p:nvPicPr>
          <p:cNvPr id="11" name="Image3" descr="Obraz zawierający tekst, diagram, zrzut ekranu, Plan&#10;&#10;Opis wygenerowany automatycznie">
            <a:extLst>
              <a:ext uri="{FF2B5EF4-FFF2-40B4-BE49-F238E27FC236}">
                <a16:creationId xmlns:a16="http://schemas.microsoft.com/office/drawing/2014/main" id="{EFB247F9-E7FA-42BD-7979-22586693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55354" y="1578758"/>
            <a:ext cx="3413441" cy="45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0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D71C53-7ADF-4598-1DB3-278387D4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808448"/>
            <a:ext cx="8074815" cy="949232"/>
          </a:xfrm>
        </p:spPr>
        <p:txBody>
          <a:bodyPr anchor="ctr">
            <a:normAutofit/>
          </a:bodyPr>
          <a:lstStyle/>
          <a:p>
            <a:r>
              <a:rPr lang="pl-PL" sz="6000" dirty="0"/>
              <a:t>Plan: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0CEF15-51D6-213B-9919-40E653F21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1828801"/>
            <a:ext cx="8074815" cy="3941064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GB" sz="1800" b="1" dirty="0"/>
              <a:t>Introduction</a:t>
            </a:r>
            <a:br>
              <a:rPr lang="en-GB" sz="1800" dirty="0"/>
            </a:br>
            <a:r>
              <a:rPr lang="en-GB" sz="1800" dirty="0"/>
              <a:t>	a) Motivation and Objectives</a:t>
            </a:r>
            <a:br>
              <a:rPr lang="en-GB" sz="1800" dirty="0"/>
            </a:br>
            <a:r>
              <a:rPr lang="en-GB" sz="1800" dirty="0"/>
              <a:t>	b) Tools and pipeline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1800" dirty="0"/>
              <a:t>Results</a:t>
            </a:r>
          </a:p>
          <a:p>
            <a:pPr marL="0" indent="0">
              <a:buNone/>
            </a:pPr>
            <a:r>
              <a:rPr lang="en-GB" sz="1800" dirty="0"/>
              <a:t>	a) Unsupervised analysis: Dimensionality reduction and clustering analysis 			           using PCA, t-SNE, and UMAP</a:t>
            </a:r>
          </a:p>
          <a:p>
            <a:pPr marL="0" indent="0">
              <a:buNone/>
            </a:pPr>
            <a:r>
              <a:rPr lang="en-GB" sz="1800" dirty="0"/>
              <a:t>	b) Supervised learning</a:t>
            </a:r>
            <a:br>
              <a:rPr lang="en-GB" sz="1800" dirty="0"/>
            </a:br>
            <a:r>
              <a:rPr lang="en-GB" sz="1800" dirty="0"/>
              <a:t>		- Nearest neighbour algorithm</a:t>
            </a:r>
            <a:br>
              <a:rPr lang="en-GB" sz="1800" dirty="0"/>
            </a:br>
            <a:r>
              <a:rPr lang="en-GB" sz="1800" dirty="0"/>
              <a:t>		- </a:t>
            </a:r>
            <a:r>
              <a:rPr lang="en-GB" sz="1800" dirty="0" err="1"/>
              <a:t>XGBoost</a:t>
            </a:r>
            <a:br>
              <a:rPr lang="en-GB" sz="1800" dirty="0"/>
            </a:br>
            <a:r>
              <a:rPr lang="en-GB" sz="1800" dirty="0"/>
              <a:t>		- Feedforward neural network</a:t>
            </a:r>
          </a:p>
          <a:p>
            <a:pPr marL="0" indent="0">
              <a:buNone/>
            </a:pPr>
            <a:r>
              <a:rPr lang="en-GB" sz="1800" dirty="0"/>
              <a:t>3.     Conclusions and Outlook</a:t>
            </a:r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4" name="Ramka 3">
            <a:extLst>
              <a:ext uri="{FF2B5EF4-FFF2-40B4-BE49-F238E27FC236}">
                <a16:creationId xmlns:a16="http://schemas.microsoft.com/office/drawing/2014/main" id="{D505EEDA-EAEE-07CD-0E23-522ACEBFD768}"/>
              </a:ext>
            </a:extLst>
          </p:cNvPr>
          <p:cNvSpPr/>
          <p:nvPr/>
        </p:nvSpPr>
        <p:spPr>
          <a:xfrm>
            <a:off x="1717590" y="1856357"/>
            <a:ext cx="1383956" cy="524598"/>
          </a:xfrm>
          <a:prstGeom prst="fram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9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0668CAE-1DBC-1BDA-67BB-04710D6B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12" y="704551"/>
            <a:ext cx="9995673" cy="808685"/>
          </a:xfrm>
        </p:spPr>
        <p:txBody>
          <a:bodyPr anchor="ctr">
            <a:noAutofit/>
          </a:bodyPr>
          <a:lstStyle/>
          <a:p>
            <a:r>
              <a:rPr lang="en-GB" sz="6000" dirty="0"/>
              <a:t>Motivation and Objectives 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7486CEA-25EA-6088-4B94-215C7260F389}"/>
              </a:ext>
            </a:extLst>
          </p:cNvPr>
          <p:cNvSpPr txBox="1"/>
          <p:nvPr/>
        </p:nvSpPr>
        <p:spPr>
          <a:xfrm>
            <a:off x="7893594" y="2151930"/>
            <a:ext cx="36532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Authors</a:t>
            </a:r>
            <a:r>
              <a:rPr lang="pl-PL" sz="1800" b="1" dirty="0"/>
              <a:t>:</a:t>
            </a:r>
            <a:br>
              <a:rPr lang="pl-PL" sz="1800" dirty="0"/>
            </a:br>
            <a:endParaRPr lang="pl-PL" sz="1800" dirty="0"/>
          </a:p>
          <a:p>
            <a:pPr marL="285750" indent="-285750">
              <a:buFont typeface="Wingdings" pitchFamily="2" charset="2"/>
              <a:buChar char="v"/>
            </a:pPr>
            <a:r>
              <a:rPr lang="pl-PL" sz="1800" dirty="0"/>
              <a:t>Jan Kochanowski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pl-PL" sz="1800" dirty="0"/>
              <a:t>Krzysztof Kamil Baczyński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pl-PL" sz="1800" dirty="0"/>
              <a:t>Czesław Miłosz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pl-PL" sz="1800" dirty="0"/>
              <a:t>Zbigniew Herbert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pl-PL" sz="1800" dirty="0"/>
              <a:t>Wisława Szymborska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pl-PL" sz="1800" dirty="0"/>
              <a:t>Halina Poświatowska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pl-PL" sz="1800" dirty="0"/>
              <a:t>Maria Pawlikowska-Jasnorzewska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pl-PL" sz="1800" dirty="0"/>
              <a:t>Ewa Lipska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8CCC11C-5DDC-0A8A-D402-2E56FFA7FEEB}"/>
              </a:ext>
            </a:extLst>
          </p:cNvPr>
          <p:cNvSpPr txBox="1"/>
          <p:nvPr/>
        </p:nvSpPr>
        <p:spPr>
          <a:xfrm>
            <a:off x="1264612" y="2151930"/>
            <a:ext cx="32612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Current application of language models in literary studies: </a:t>
            </a:r>
            <a:br>
              <a:rPr lang="en-GB" sz="1800" dirty="0"/>
            </a:b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style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social networks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thematic analysis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sentiment analysis</a:t>
            </a:r>
            <a:endParaRPr lang="pl-PL" sz="18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3B49B52-5D5E-61F2-4005-F7403EB35820}"/>
              </a:ext>
            </a:extLst>
          </p:cNvPr>
          <p:cNvSpPr txBox="1"/>
          <p:nvPr/>
        </p:nvSpPr>
        <p:spPr>
          <a:xfrm>
            <a:off x="4463663" y="2151930"/>
            <a:ext cx="32612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b="1" dirty="0"/>
              <a:t>Qualitative and quantitative approach in literary studies:</a:t>
            </a:r>
          </a:p>
          <a:p>
            <a:pPr marL="0" indent="0">
              <a:buNone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Can machine learning models classify poetic texts written in the Polish language?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Can machine learning models capture the dependencies observed by literary scholars?</a:t>
            </a:r>
          </a:p>
        </p:txBody>
      </p:sp>
    </p:spTree>
    <p:extLst>
      <p:ext uri="{BB962C8B-B14F-4D97-AF65-F5344CB8AC3E}">
        <p14:creationId xmlns:p14="http://schemas.microsoft.com/office/powerpoint/2010/main" val="37799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F165EFD-D7CC-DD1F-9BD5-5770060E8C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955927"/>
              </p:ext>
            </p:extLst>
          </p:nvPr>
        </p:nvGraphicFramePr>
        <p:xfrm>
          <a:off x="3811028" y="3556166"/>
          <a:ext cx="1679712" cy="61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2C31B47-EE01-42B6-549C-7A3F6FC49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022545"/>
              </p:ext>
            </p:extLst>
          </p:nvPr>
        </p:nvGraphicFramePr>
        <p:xfrm>
          <a:off x="4098200" y="2593313"/>
          <a:ext cx="4895275" cy="3183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3" name="Grupa 12">
            <a:extLst>
              <a:ext uri="{FF2B5EF4-FFF2-40B4-BE49-F238E27FC236}">
                <a16:creationId xmlns:a16="http://schemas.microsoft.com/office/drawing/2014/main" id="{E05C71C3-7AFC-5EEC-3B02-E4AB515676BE}"/>
              </a:ext>
            </a:extLst>
          </p:cNvPr>
          <p:cNvGrpSpPr/>
          <p:nvPr/>
        </p:nvGrpSpPr>
        <p:grpSpPr>
          <a:xfrm>
            <a:off x="6086607" y="5335766"/>
            <a:ext cx="918460" cy="751722"/>
            <a:chOff x="0" y="0"/>
            <a:chExt cx="1747519" cy="1337734"/>
          </a:xfrm>
        </p:grpSpPr>
        <p:sp>
          <p:nvSpPr>
            <p:cNvPr id="14" name="Prostokąt zaokrąglony 13">
              <a:extLst>
                <a:ext uri="{FF2B5EF4-FFF2-40B4-BE49-F238E27FC236}">
                  <a16:creationId xmlns:a16="http://schemas.microsoft.com/office/drawing/2014/main" id="{4A02F1AB-1A45-F2E7-A8A3-10864C641BAB}"/>
                </a:ext>
              </a:extLst>
            </p:cNvPr>
            <p:cNvSpPr/>
            <p:nvPr/>
          </p:nvSpPr>
          <p:spPr>
            <a:xfrm>
              <a:off x="0" y="0"/>
              <a:ext cx="1747519" cy="1337734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4330FF3D-84B5-AB17-D33E-B365C871E6AA}"/>
                </a:ext>
              </a:extLst>
            </p:cNvPr>
            <p:cNvSpPr txBox="1"/>
            <p:nvPr/>
          </p:nvSpPr>
          <p:spPr>
            <a:xfrm>
              <a:off x="65302" y="0"/>
              <a:ext cx="1682217" cy="1207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l-PL" sz="2000" dirty="0"/>
                <a:t>{X</a:t>
              </a:r>
              <a:r>
                <a:rPr lang="pl-PL" sz="2000" baseline="-25000" dirty="0"/>
                <a:t>i</a:t>
              </a:r>
              <a:r>
                <a:rPr lang="pl-PL" sz="2000" baseline="0" dirty="0"/>
                <a:t>, </a:t>
              </a:r>
              <a:r>
                <a:rPr lang="pl-PL" sz="2000" baseline="0" dirty="0" err="1"/>
                <a:t>y</a:t>
              </a:r>
              <a:r>
                <a:rPr lang="pl-PL" sz="2000" baseline="-25000" dirty="0" err="1"/>
                <a:t>i</a:t>
              </a:r>
              <a:r>
                <a:rPr lang="pl-PL" sz="2000" baseline="0" dirty="0"/>
                <a:t>}</a:t>
              </a:r>
              <a:endParaRPr lang="pl-PL" sz="2000" dirty="0"/>
            </a:p>
          </p:txBody>
        </p:sp>
      </p:grpSp>
      <p:sp>
        <p:nvSpPr>
          <p:cNvPr id="5" name="Tytuł 1">
            <a:extLst>
              <a:ext uri="{FF2B5EF4-FFF2-40B4-BE49-F238E27FC236}">
                <a16:creationId xmlns:a16="http://schemas.microsoft.com/office/drawing/2014/main" id="{933A4B29-FFDC-CEBA-D27B-60B233D0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26" y="767192"/>
            <a:ext cx="9220201" cy="1134127"/>
          </a:xfrm>
        </p:spPr>
        <p:txBody>
          <a:bodyPr anchor="ctr">
            <a:normAutofit/>
          </a:bodyPr>
          <a:lstStyle/>
          <a:p>
            <a:r>
              <a:rPr lang="en-GB" sz="6000" dirty="0"/>
              <a:t>Tools and pipeline</a:t>
            </a:r>
          </a:p>
        </p:txBody>
      </p:sp>
      <p:pic>
        <p:nvPicPr>
          <p:cNvPr id="8" name="Obraz 7" descr="Obraz zawierający tekst, diagram, zrzut ekranu, Plan&#10;&#10;Opis wygenerowany automatycznie">
            <a:extLst>
              <a:ext uri="{FF2B5EF4-FFF2-40B4-BE49-F238E27FC236}">
                <a16:creationId xmlns:a16="http://schemas.microsoft.com/office/drawing/2014/main" id="{09C5587B-C8FC-AEFA-9862-6661EFF72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4275" y="1331066"/>
            <a:ext cx="2771122" cy="390476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A0757A9-9510-B23D-6501-62EB5CFB6C04}"/>
              </a:ext>
            </a:extLst>
          </p:cNvPr>
          <p:cNvSpPr txBox="1"/>
          <p:nvPr/>
        </p:nvSpPr>
        <p:spPr>
          <a:xfrm>
            <a:off x="867562" y="1963771"/>
            <a:ext cx="27395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Tools:</a:t>
            </a:r>
          </a:p>
          <a:p>
            <a:endParaRPr lang="en-GB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Transformers architecture - </a:t>
            </a:r>
            <a:r>
              <a:rPr lang="en-GB" sz="1800" dirty="0" err="1"/>
              <a:t>herBERT</a:t>
            </a:r>
            <a:r>
              <a:rPr lang="en-GB" sz="1800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7D85DB1-70C1-E868-53EB-DBB9B6F4EA2C}"/>
              </a:ext>
            </a:extLst>
          </p:cNvPr>
          <p:cNvSpPr txBox="1"/>
          <p:nvPr/>
        </p:nvSpPr>
        <p:spPr>
          <a:xfrm>
            <a:off x="5846418" y="1919964"/>
            <a:ext cx="206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EMBEDDING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F06C078-1145-A6C0-9C5F-4926436EED3E}"/>
              </a:ext>
            </a:extLst>
          </p:cNvPr>
          <p:cNvSpPr txBox="1"/>
          <p:nvPr/>
        </p:nvSpPr>
        <p:spPr>
          <a:xfrm>
            <a:off x="3714661" y="1912344"/>
            <a:ext cx="160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TOKENIZATION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F35A137-6461-9779-FF7B-EB2089BB7C26}"/>
              </a:ext>
            </a:extLst>
          </p:cNvPr>
          <p:cNvSpPr txBox="1"/>
          <p:nvPr/>
        </p:nvSpPr>
        <p:spPr>
          <a:xfrm>
            <a:off x="856602" y="3481503"/>
            <a:ext cx="29544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Steps:</a:t>
            </a:r>
          </a:p>
          <a:p>
            <a:endParaRPr lang="en-GB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preparing: tokenization,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GB" sz="1800" dirty="0"/>
              <a:t>alculating Euclidean and cosi</a:t>
            </a:r>
            <a:r>
              <a:rPr lang="en-GB" dirty="0"/>
              <a:t>ne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GB" sz="1800" dirty="0"/>
              <a:t>imensionality </a:t>
            </a:r>
            <a:r>
              <a:rPr lang="en-GB" dirty="0"/>
              <a:t>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GB" sz="1800" dirty="0"/>
              <a:t>lassification task</a:t>
            </a:r>
          </a:p>
        </p:txBody>
      </p:sp>
    </p:spTree>
    <p:extLst>
      <p:ext uri="{BB962C8B-B14F-4D97-AF65-F5344CB8AC3E}">
        <p14:creationId xmlns:p14="http://schemas.microsoft.com/office/powerpoint/2010/main" val="6349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D71C53-7ADF-4598-1DB3-278387D4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808448"/>
            <a:ext cx="8074815" cy="949232"/>
          </a:xfrm>
        </p:spPr>
        <p:txBody>
          <a:bodyPr anchor="ctr">
            <a:normAutofit/>
          </a:bodyPr>
          <a:lstStyle/>
          <a:p>
            <a:r>
              <a:rPr lang="pl-PL" sz="6000" dirty="0"/>
              <a:t>Plan: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0CEF15-51D6-213B-9919-40E653F21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1828801"/>
            <a:ext cx="8074815" cy="3941064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GB" sz="1800" dirty="0"/>
              <a:t>Introduction</a:t>
            </a:r>
            <a:br>
              <a:rPr lang="en-GB" sz="1800" dirty="0"/>
            </a:br>
            <a:r>
              <a:rPr lang="en-GB" sz="1800" dirty="0"/>
              <a:t>	a) Motivation and Objectives</a:t>
            </a:r>
            <a:br>
              <a:rPr lang="en-GB" sz="1800" dirty="0"/>
            </a:br>
            <a:r>
              <a:rPr lang="en-GB" sz="1800" dirty="0"/>
              <a:t>	b) Tools and pipeline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 sz="1800" b="1" dirty="0"/>
              <a:t>Results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b="1" dirty="0"/>
              <a:t>a) Unsupervised analysis: Dimensionality reduction and clustering 				            analysis using PCA, t-SNE, and UMAP</a:t>
            </a:r>
          </a:p>
          <a:p>
            <a:pPr marL="0" indent="0">
              <a:buNone/>
            </a:pPr>
            <a:r>
              <a:rPr lang="en-GB" sz="1800" dirty="0"/>
              <a:t>	b) Supervised learning</a:t>
            </a:r>
            <a:br>
              <a:rPr lang="en-GB" sz="1800" dirty="0"/>
            </a:br>
            <a:r>
              <a:rPr lang="en-GB" sz="1800" dirty="0"/>
              <a:t>		- Nearest neighbour algorithm</a:t>
            </a:r>
            <a:br>
              <a:rPr lang="en-GB" sz="1800" dirty="0"/>
            </a:br>
            <a:r>
              <a:rPr lang="en-GB" sz="1800" dirty="0"/>
              <a:t>		- </a:t>
            </a:r>
            <a:r>
              <a:rPr lang="en-GB" sz="1800" dirty="0" err="1"/>
              <a:t>XGBoost</a:t>
            </a:r>
            <a:br>
              <a:rPr lang="en-GB" sz="1800" dirty="0"/>
            </a:br>
            <a:r>
              <a:rPr lang="en-GB" sz="1800" dirty="0"/>
              <a:t>		- Feedforward neural network</a:t>
            </a:r>
          </a:p>
          <a:p>
            <a:pPr marL="0" indent="0">
              <a:buNone/>
            </a:pPr>
            <a:r>
              <a:rPr lang="en-GB" sz="1800" dirty="0"/>
              <a:t>3.     Conclusions and Outlook</a:t>
            </a:r>
          </a:p>
          <a:p>
            <a:pPr marL="0" indent="0">
              <a:buNone/>
            </a:pPr>
            <a:endParaRPr lang="pl-PL" sz="1600" dirty="0"/>
          </a:p>
        </p:txBody>
      </p:sp>
      <p:sp>
        <p:nvSpPr>
          <p:cNvPr id="5" name="Ramka 4">
            <a:extLst>
              <a:ext uri="{FF2B5EF4-FFF2-40B4-BE49-F238E27FC236}">
                <a16:creationId xmlns:a16="http://schemas.microsoft.com/office/drawing/2014/main" id="{CC1EC966-E652-B68B-207A-0313027D6FDD}"/>
              </a:ext>
            </a:extLst>
          </p:cNvPr>
          <p:cNvSpPr/>
          <p:nvPr/>
        </p:nvSpPr>
        <p:spPr>
          <a:xfrm>
            <a:off x="1631091" y="3112270"/>
            <a:ext cx="1025612" cy="471189"/>
          </a:xfrm>
          <a:prstGeom prst="fram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2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B61CD5-F8FB-CC5D-6619-1FBA4E2B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4" y="509641"/>
            <a:ext cx="11129458" cy="1292031"/>
          </a:xfrm>
        </p:spPr>
        <p:txBody>
          <a:bodyPr anchor="ctr">
            <a:noAutofit/>
          </a:bodyPr>
          <a:lstStyle/>
          <a:p>
            <a:r>
              <a:rPr lang="en-US" sz="3600" dirty="0"/>
              <a:t>Euclidean distance and cosine similarity between embedded vectors</a:t>
            </a:r>
            <a:endParaRPr lang="pl-PL" sz="3600" dirty="0"/>
          </a:p>
        </p:txBody>
      </p:sp>
      <p:pic>
        <p:nvPicPr>
          <p:cNvPr id="6" name="Obraz 5" descr="Obraz zawierający zrzut ekranu, Wielobarwność, diagram, linia&#10;&#10;Opis wygenerowany automatycznie">
            <a:extLst>
              <a:ext uri="{FF2B5EF4-FFF2-40B4-BE49-F238E27FC236}">
                <a16:creationId xmlns:a16="http://schemas.microsoft.com/office/drawing/2014/main" id="{5063ADDF-4E4D-FE69-90FF-59CAC14F2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5" t="11059" r="9746" b="9654"/>
          <a:stretch/>
        </p:blipFill>
        <p:spPr>
          <a:xfrm>
            <a:off x="789902" y="2017553"/>
            <a:ext cx="8156932" cy="399222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747AC7CF-1AC4-1373-9A23-94CDCBDAE672}"/>
              </a:ext>
            </a:extLst>
          </p:cNvPr>
          <p:cNvSpPr txBox="1"/>
          <p:nvPr/>
        </p:nvSpPr>
        <p:spPr>
          <a:xfrm>
            <a:off x="9071870" y="1680761"/>
            <a:ext cx="3839988" cy="2878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0-49 K. J. Kochanowski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50-99 K. K. </a:t>
            </a:r>
            <a:r>
              <a:rPr lang="en-US" sz="1600" dirty="0" err="1"/>
              <a:t>Baczyński</a:t>
            </a:r>
            <a:endParaRPr lang="en-US" sz="16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100-149 </a:t>
            </a:r>
            <a:r>
              <a:rPr lang="en-US" sz="1600" dirty="0" err="1"/>
              <a:t>Cz</a:t>
            </a:r>
            <a:r>
              <a:rPr lang="en-US" sz="1600" dirty="0"/>
              <a:t>. </a:t>
            </a:r>
            <a:r>
              <a:rPr lang="en-US" sz="1600" dirty="0" err="1"/>
              <a:t>Miłosz</a:t>
            </a:r>
            <a:endParaRPr lang="en-US" sz="16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150-199 Z. Herbert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200-249 W. Szymborska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250-299 H. </a:t>
            </a:r>
            <a:r>
              <a:rPr lang="en-US" sz="1600" dirty="0" err="1"/>
              <a:t>Poświatowska</a:t>
            </a:r>
            <a:endParaRPr lang="en-US" sz="16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300-349 M. P. </a:t>
            </a:r>
            <a:r>
              <a:rPr lang="en-US" sz="1600" dirty="0" err="1"/>
              <a:t>Jasnorzewska</a:t>
            </a:r>
            <a:endParaRPr lang="en-US" sz="16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350-399 E. </a:t>
            </a:r>
            <a:r>
              <a:rPr lang="en-US" sz="1600" dirty="0" err="1"/>
              <a:t>Lipska</a:t>
            </a: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A71C7DF-3A0C-51D1-B7F2-D7DA2CD189BA}"/>
              </a:ext>
            </a:extLst>
          </p:cNvPr>
          <p:cNvSpPr txBox="1"/>
          <p:nvPr/>
        </p:nvSpPr>
        <p:spPr>
          <a:xfrm>
            <a:off x="1097280" y="2045379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Euclidean distance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97973F7-CC0B-7B41-C010-96D490F3B09E}"/>
              </a:ext>
            </a:extLst>
          </p:cNvPr>
          <p:cNvSpPr txBox="1"/>
          <p:nvPr/>
        </p:nvSpPr>
        <p:spPr>
          <a:xfrm>
            <a:off x="5392364" y="2031466"/>
            <a:ext cx="283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Cosine similarity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CA3FF81C-CF15-108E-27F2-C332CD819930}"/>
              </a:ext>
            </a:extLst>
          </p:cNvPr>
          <p:cNvSpPr/>
          <p:nvPr/>
        </p:nvSpPr>
        <p:spPr>
          <a:xfrm>
            <a:off x="1097280" y="2400798"/>
            <a:ext cx="2974848" cy="159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85AFF71-8822-76C4-CB76-BA850615917D}"/>
              </a:ext>
            </a:extLst>
          </p:cNvPr>
          <p:cNvSpPr/>
          <p:nvPr/>
        </p:nvSpPr>
        <p:spPr>
          <a:xfrm>
            <a:off x="5254753" y="2431973"/>
            <a:ext cx="2974848" cy="159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795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B61CD5-F8FB-CC5D-6619-1FBA4E2B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06" y="318165"/>
            <a:ext cx="10261587" cy="1292031"/>
          </a:xfrm>
        </p:spPr>
        <p:txBody>
          <a:bodyPr anchor="ctr">
            <a:noAutofit/>
          </a:bodyPr>
          <a:lstStyle/>
          <a:p>
            <a:pPr algn="ctr"/>
            <a:r>
              <a:rPr lang="pl-PL" sz="3600" dirty="0"/>
              <a:t>PCA </a:t>
            </a:r>
            <a:r>
              <a:rPr lang="en-GB" sz="3600" dirty="0"/>
              <a:t>clusters analysis</a:t>
            </a:r>
          </a:p>
        </p:txBody>
      </p:sp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090ACEF3-725F-52DA-3D96-A512ED72E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6" t="15264" r="9517" b="3319"/>
          <a:stretch/>
        </p:blipFill>
        <p:spPr>
          <a:xfrm>
            <a:off x="1023494" y="4758564"/>
            <a:ext cx="1441316" cy="1445772"/>
          </a:xfrm>
          <a:prstGeom prst="rect">
            <a:avLst/>
          </a:prstGeom>
        </p:spPr>
      </p:pic>
      <p:pic>
        <p:nvPicPr>
          <p:cNvPr id="11" name="Obraz 10" descr="Obraz zawierający zrzut ekranu, Wielobarwność&#10;&#10;Opis wygenerowany automatycznie">
            <a:extLst>
              <a:ext uri="{FF2B5EF4-FFF2-40B4-BE49-F238E27FC236}">
                <a16:creationId xmlns:a16="http://schemas.microsoft.com/office/drawing/2014/main" id="{939A3B9B-2ECE-0F5C-CE45-70DFE0550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6" t="7457" r="8441" b="5866"/>
          <a:stretch/>
        </p:blipFill>
        <p:spPr>
          <a:xfrm>
            <a:off x="848280" y="1460358"/>
            <a:ext cx="3262933" cy="3337848"/>
          </a:xfrm>
          <a:prstGeom prst="rect">
            <a:avLst/>
          </a:prstGeom>
        </p:spPr>
      </p:pic>
      <p:pic>
        <p:nvPicPr>
          <p:cNvPr id="14" name="Obraz 13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3C364D96-8CDF-4AA1-AB9B-AB4C982E0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96" t="40175" r="22122" b="26631"/>
          <a:stretch/>
        </p:blipFill>
        <p:spPr>
          <a:xfrm>
            <a:off x="4661778" y="4798206"/>
            <a:ext cx="1302295" cy="838057"/>
          </a:xfrm>
          <a:prstGeom prst="rect">
            <a:avLst/>
          </a:prstGeom>
        </p:spPr>
      </p:pic>
      <p:pic>
        <p:nvPicPr>
          <p:cNvPr id="16" name="Obraz 15" descr="Obraz zawierający zrzut ekranu, Wielobarwność&#10;&#10;Opis wygenerowany automatycznie">
            <a:extLst>
              <a:ext uri="{FF2B5EF4-FFF2-40B4-BE49-F238E27FC236}">
                <a16:creationId xmlns:a16="http://schemas.microsoft.com/office/drawing/2014/main" id="{99D91BB0-75CF-4422-233E-AE396CDB8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59" t="8103" r="8808" b="5814"/>
          <a:stretch/>
        </p:blipFill>
        <p:spPr>
          <a:xfrm>
            <a:off x="4462769" y="1456677"/>
            <a:ext cx="3338359" cy="3419755"/>
          </a:xfrm>
          <a:prstGeom prst="rect">
            <a:avLst/>
          </a:prstGeom>
        </p:spPr>
      </p:pic>
      <p:pic>
        <p:nvPicPr>
          <p:cNvPr id="22" name="Obraz 21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D87F6AF6-95BC-36F0-A165-1BF7D08AAD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08" t="3334" r="6135" b="65797"/>
          <a:stretch/>
        </p:blipFill>
        <p:spPr>
          <a:xfrm>
            <a:off x="8313421" y="4806859"/>
            <a:ext cx="1546810" cy="812665"/>
          </a:xfrm>
          <a:prstGeom prst="rect">
            <a:avLst/>
          </a:prstGeom>
        </p:spPr>
      </p:pic>
      <p:pic>
        <p:nvPicPr>
          <p:cNvPr id="20" name="Obraz 19" descr="Obraz zawierający zrzut ekranu, Wielobarwność&#10;&#10;Opis wygenerowany automatycznie">
            <a:extLst>
              <a:ext uri="{FF2B5EF4-FFF2-40B4-BE49-F238E27FC236}">
                <a16:creationId xmlns:a16="http://schemas.microsoft.com/office/drawing/2014/main" id="{3D347CFC-7F4F-EC78-2437-FD58ED7BE9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05" t="7353" r="8040" b="5859"/>
          <a:stretch/>
        </p:blipFill>
        <p:spPr>
          <a:xfrm>
            <a:off x="8107132" y="1426860"/>
            <a:ext cx="3359454" cy="34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B61CD5-F8FB-CC5D-6619-1FBA4E2B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06" y="318165"/>
            <a:ext cx="10261587" cy="1292031"/>
          </a:xfrm>
        </p:spPr>
        <p:txBody>
          <a:bodyPr anchor="ctr">
            <a:noAutofit/>
          </a:bodyPr>
          <a:lstStyle/>
          <a:p>
            <a:pPr algn="ctr"/>
            <a:r>
              <a:rPr lang="en-GB" sz="3600" dirty="0"/>
              <a:t>PCA 3D clusters analysis</a:t>
            </a:r>
          </a:p>
        </p:txBody>
      </p:sp>
      <p:pic>
        <p:nvPicPr>
          <p:cNvPr id="11" name="Obraz 10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98075CAB-BFA3-879E-9546-0F9A9E44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5" t="7559" r="20801" b="12873"/>
          <a:stretch/>
        </p:blipFill>
        <p:spPr>
          <a:xfrm>
            <a:off x="705036" y="1571971"/>
            <a:ext cx="3274217" cy="3324080"/>
          </a:xfrm>
          <a:prstGeom prst="rect">
            <a:avLst/>
          </a:prstGeom>
        </p:spPr>
      </p:pic>
      <p:pic>
        <p:nvPicPr>
          <p:cNvPr id="14" name="Obraz 13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C846DE5C-F83C-CE92-7E17-9C05D7C1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85" t="7939" r="20941" b="17069"/>
          <a:stretch/>
        </p:blipFill>
        <p:spPr>
          <a:xfrm>
            <a:off x="4100200" y="1569527"/>
            <a:ext cx="3473365" cy="3209457"/>
          </a:xfrm>
          <a:prstGeom prst="rect">
            <a:avLst/>
          </a:prstGeom>
        </p:spPr>
      </p:pic>
      <p:pic>
        <p:nvPicPr>
          <p:cNvPr id="16" name="Obraz 15" descr="Obraz zawierający tekst, zrzut ekranu, diagram, design&#10;&#10;Opis wygenerowany automatycznie">
            <a:extLst>
              <a:ext uri="{FF2B5EF4-FFF2-40B4-BE49-F238E27FC236}">
                <a16:creationId xmlns:a16="http://schemas.microsoft.com/office/drawing/2014/main" id="{FB8EEF4F-567D-515D-BA3D-CB816DAA7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19" t="8431" r="24022" b="15383"/>
          <a:stretch/>
        </p:blipFill>
        <p:spPr>
          <a:xfrm>
            <a:off x="7694512" y="1574941"/>
            <a:ext cx="3793938" cy="37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5106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1126</TotalTime>
  <Words>750</Words>
  <Application>Microsoft Macintosh PowerPoint</Application>
  <PresentationFormat>Panoramiczny</PresentationFormat>
  <Paragraphs>132</Paragraphs>
  <Slides>21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Motyw pakietu Office</vt:lpstr>
      <vt:lpstr>Classification of Polish poetry using the Transformers architecture in the herBERT model</vt:lpstr>
      <vt:lpstr>Plan:</vt:lpstr>
      <vt:lpstr>Plan:</vt:lpstr>
      <vt:lpstr>Motivation and Objectives </vt:lpstr>
      <vt:lpstr>Tools and pipeline</vt:lpstr>
      <vt:lpstr>Plan:</vt:lpstr>
      <vt:lpstr>Euclidean distance and cosine similarity between embedded vectors</vt:lpstr>
      <vt:lpstr>PCA clusters analysis</vt:lpstr>
      <vt:lpstr>PCA 3D clusters analysis</vt:lpstr>
      <vt:lpstr>t-SNE clusters analysis</vt:lpstr>
      <vt:lpstr>UMAP clusters analysis</vt:lpstr>
      <vt:lpstr>UMAP 3D clusters analysis</vt:lpstr>
      <vt:lpstr>Plan:</vt:lpstr>
      <vt:lpstr>Classifiers:</vt:lpstr>
      <vt:lpstr>Neural network</vt:lpstr>
      <vt:lpstr>Classification results</vt:lpstr>
      <vt:lpstr>Confusion matrices</vt:lpstr>
      <vt:lpstr>Plan:</vt:lpstr>
      <vt:lpstr>Conclusions and outlook</vt:lpstr>
      <vt:lpstr>Thank you!</vt:lpstr>
      <vt:lpstr>Back-up slide: Transformers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Nikola Janik</dc:creator>
  <cp:lastModifiedBy>Nikola Janik</cp:lastModifiedBy>
  <cp:revision>20</cp:revision>
  <dcterms:created xsi:type="dcterms:W3CDTF">2023-07-03T09:55:35Z</dcterms:created>
  <dcterms:modified xsi:type="dcterms:W3CDTF">2023-07-08T12:35:54Z</dcterms:modified>
</cp:coreProperties>
</file>